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57" r:id="rId3"/>
    <p:sldId id="258" r:id="rId4"/>
    <p:sldId id="259" r:id="rId5"/>
    <p:sldId id="260" r:id="rId6"/>
    <p:sldId id="261" r:id="rId7"/>
    <p:sldId id="262" r:id="rId8"/>
    <p:sldId id="265" r:id="rId9"/>
    <p:sldId id="263" r:id="rId10"/>
    <p:sldId id="270" r:id="rId11"/>
    <p:sldId id="271" r:id="rId12"/>
    <p:sldId id="272" r:id="rId13"/>
    <p:sldId id="264" r:id="rId14"/>
    <p:sldId id="269" r:id="rId15"/>
    <p:sldId id="266" r:id="rId16"/>
    <p:sldId id="267" r:id="rId17"/>
    <p:sldId id="26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71242" autoAdjust="0"/>
  </p:normalViewPr>
  <p:slideViewPr>
    <p:cSldViewPr snapToGrid="0">
      <p:cViewPr varScale="1">
        <p:scale>
          <a:sx n="82" d="100"/>
          <a:sy n="82" d="100"/>
        </p:scale>
        <p:origin x="11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085CF3A-6C14-4E23-9C91-5D4D0A2874ED}" type="datetimeFigureOut">
              <a:rPr lang="en-IN" smtClean="0"/>
              <a:t>26-11-2023</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70771341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85CF3A-6C14-4E23-9C91-5D4D0A2874ED}" type="datetimeFigureOut">
              <a:rPr lang="en-IN" smtClean="0"/>
              <a:t>26-11-2023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469940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85CF3A-6C14-4E23-9C91-5D4D0A2874ED}"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3404379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85CF3A-6C14-4E23-9C91-5D4D0A2874ED}"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1783606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85CF3A-6C14-4E23-9C91-5D4D0A2874ED}"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25449709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85CF3A-6C14-4E23-9C91-5D4D0A2874ED}"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1967155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85CF3A-6C14-4E23-9C91-5D4D0A2874ED}"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2985107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85CF3A-6C14-4E23-9C91-5D4D0A2874ED}"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40340739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85CF3A-6C14-4E23-9C91-5D4D0A2874ED}"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2408836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85CF3A-6C14-4E23-9C91-5D4D0A2874ED}"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449815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85CF3A-6C14-4E23-9C91-5D4D0A2874ED}"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1698894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85CF3A-6C14-4E23-9C91-5D4D0A2874ED}" type="datetimeFigureOut">
              <a:rPr lang="en-IN" smtClean="0"/>
              <a:t>26-11-2023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3966114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85CF3A-6C14-4E23-9C91-5D4D0A2874ED}" type="datetimeFigureOut">
              <a:rPr lang="en-IN" smtClean="0"/>
              <a:t>26-11-2023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656056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85CF3A-6C14-4E23-9C91-5D4D0A2874ED}" type="datetimeFigureOut">
              <a:rPr lang="en-IN" smtClean="0"/>
              <a:t>26-11-2023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189089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085CF3A-6C14-4E23-9C91-5D4D0A2874ED}" type="datetimeFigureOut">
              <a:rPr lang="en-IN" smtClean="0"/>
              <a:t>26-11-2023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2466820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85CF3A-6C14-4E23-9C91-5D4D0A2874ED}" type="datetimeFigureOut">
              <a:rPr lang="en-IN" smtClean="0"/>
              <a:t>26-11-2023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626365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85CF3A-6C14-4E23-9C91-5D4D0A2874ED}" type="datetimeFigureOut">
              <a:rPr lang="en-IN" smtClean="0"/>
              <a:t>26-11-2023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1502234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085CF3A-6C14-4E23-9C91-5D4D0A2874ED}" type="datetimeFigureOut">
              <a:rPr lang="en-IN" smtClean="0"/>
              <a:t>26-11-2023</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017A0AD-BE38-41B0-BC29-F60F9B76CE46}" type="slidenum">
              <a:rPr lang="en-IN" smtClean="0"/>
              <a:t>‹#›</a:t>
            </a:fld>
            <a:endParaRPr lang="en-IN"/>
          </a:p>
        </p:txBody>
      </p:sp>
    </p:spTree>
    <p:extLst>
      <p:ext uri="{BB962C8B-B14F-4D97-AF65-F5344CB8AC3E}">
        <p14:creationId xmlns:p14="http://schemas.microsoft.com/office/powerpoint/2010/main" val="666856721"/>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2" Type="http://schemas.openxmlformats.org/officeDocument/2006/relationships/hyperlink" Target="https://javascript.info/"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C5210-A347-DB11-ADDC-9F456672FDAF}"/>
              </a:ext>
            </a:extLst>
          </p:cNvPr>
          <p:cNvSpPr>
            <a:spLocks noGrp="1"/>
          </p:cNvSpPr>
          <p:nvPr>
            <p:ph type="ctrTitle"/>
          </p:nvPr>
        </p:nvSpPr>
        <p:spPr>
          <a:xfrm>
            <a:off x="0" y="0"/>
            <a:ext cx="45719" cy="45719"/>
          </a:xfrm>
        </p:spPr>
        <p:txBody>
          <a:bodyPr>
            <a:normAutofit fontScale="90000"/>
          </a:bodyPr>
          <a:lstStyle/>
          <a:p>
            <a:endParaRPr lang="en-IN" sz="100" dirty="0"/>
          </a:p>
        </p:txBody>
      </p:sp>
      <p:sp>
        <p:nvSpPr>
          <p:cNvPr id="3" name="Subtitle 2">
            <a:extLst>
              <a:ext uri="{FF2B5EF4-FFF2-40B4-BE49-F238E27FC236}">
                <a16:creationId xmlns:a16="http://schemas.microsoft.com/office/drawing/2014/main" id="{E3860D37-CAF7-E3F9-236A-35BF4C054977}"/>
              </a:ext>
            </a:extLst>
          </p:cNvPr>
          <p:cNvSpPr>
            <a:spLocks noGrp="1"/>
          </p:cNvSpPr>
          <p:nvPr>
            <p:ph type="subTitle" idx="1"/>
          </p:nvPr>
        </p:nvSpPr>
        <p:spPr>
          <a:xfrm>
            <a:off x="45719" y="0"/>
            <a:ext cx="45719" cy="45719"/>
          </a:xfrm>
        </p:spPr>
        <p:txBody>
          <a:bodyPr>
            <a:normAutofit fontScale="25000" lnSpcReduction="20000"/>
          </a:bodyPr>
          <a:lstStyle/>
          <a:p>
            <a:endParaRPr lang="en-IN" sz="100" dirty="0"/>
          </a:p>
        </p:txBody>
      </p:sp>
      <p:sp>
        <p:nvSpPr>
          <p:cNvPr id="7" name="Rectangle 6">
            <a:extLst>
              <a:ext uri="{FF2B5EF4-FFF2-40B4-BE49-F238E27FC236}">
                <a16:creationId xmlns:a16="http://schemas.microsoft.com/office/drawing/2014/main" id="{51F67527-A62D-4490-DEB1-ED8608DDC1F9}"/>
              </a:ext>
            </a:extLst>
          </p:cNvPr>
          <p:cNvSpPr/>
          <p:nvPr/>
        </p:nvSpPr>
        <p:spPr>
          <a:xfrm>
            <a:off x="1996191" y="2460557"/>
            <a:ext cx="8922339" cy="1938992"/>
          </a:xfrm>
          <a:prstGeom prst="rect">
            <a:avLst/>
          </a:prstGeom>
          <a:noFill/>
        </p:spPr>
        <p:txBody>
          <a:bodyPr wrap="square" lIns="91440" tIns="45720" rIns="91440" bIns="45720">
            <a:spAutoFit/>
          </a:bodyPr>
          <a:lstStyle/>
          <a:p>
            <a:pPr algn="ctr"/>
            <a:r>
              <a:rPr lang="en-US" sz="60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RISING STAR SPORTS INSTITUTE</a:t>
            </a:r>
            <a:endParaRPr lang="en-U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2" name="TextBox 11">
            <a:extLst>
              <a:ext uri="{FF2B5EF4-FFF2-40B4-BE49-F238E27FC236}">
                <a16:creationId xmlns:a16="http://schemas.microsoft.com/office/drawing/2014/main" id="{A729052B-AA06-1168-8179-F9DC8FE3FD41}"/>
              </a:ext>
            </a:extLst>
          </p:cNvPr>
          <p:cNvSpPr txBox="1"/>
          <p:nvPr/>
        </p:nvSpPr>
        <p:spPr>
          <a:xfrm>
            <a:off x="4788815" y="5124692"/>
            <a:ext cx="3337089" cy="1107996"/>
          </a:xfrm>
          <a:prstGeom prst="rect">
            <a:avLst/>
          </a:prstGeom>
          <a:noFill/>
        </p:spPr>
        <p:txBody>
          <a:bodyPr wrap="square" rtlCol="0">
            <a:spAutoFit/>
          </a:bodyPr>
          <a:lstStyle/>
          <a:p>
            <a:pPr algn="ctr"/>
            <a:r>
              <a:rPr lang="en-IN" sz="2200" dirty="0">
                <a:latin typeface="Arial Rounded MT Bold" panose="020F0704030504030204" pitchFamily="34" charset="0"/>
              </a:rPr>
              <a:t>NAME: Ambika Ghosh</a:t>
            </a:r>
          </a:p>
          <a:p>
            <a:pPr algn="ctr"/>
            <a:r>
              <a:rPr lang="en-IN" sz="2200" dirty="0">
                <a:latin typeface="Arial Rounded MT Bold" panose="020F0704030504030204" pitchFamily="34" charset="0"/>
              </a:rPr>
              <a:t>ROLL NO. : 12101213</a:t>
            </a:r>
          </a:p>
          <a:p>
            <a:pPr algn="ctr"/>
            <a:r>
              <a:rPr lang="en-IN" sz="2200" dirty="0">
                <a:latin typeface="Arial Rounded MT Bold" panose="020F0704030504030204" pitchFamily="34" charset="0"/>
              </a:rPr>
              <a:t>GROUP : CE7</a:t>
            </a:r>
          </a:p>
        </p:txBody>
      </p:sp>
      <p:sp>
        <p:nvSpPr>
          <p:cNvPr id="13" name="TextBox 12">
            <a:extLst>
              <a:ext uri="{FF2B5EF4-FFF2-40B4-BE49-F238E27FC236}">
                <a16:creationId xmlns:a16="http://schemas.microsoft.com/office/drawing/2014/main" id="{AC606232-87C5-391E-7A8A-8B2D7C2D686C}"/>
              </a:ext>
            </a:extLst>
          </p:cNvPr>
          <p:cNvSpPr txBox="1"/>
          <p:nvPr/>
        </p:nvSpPr>
        <p:spPr>
          <a:xfrm>
            <a:off x="4760536" y="4444663"/>
            <a:ext cx="3469064" cy="461665"/>
          </a:xfrm>
          <a:prstGeom prst="rect">
            <a:avLst/>
          </a:prstGeom>
          <a:noFill/>
        </p:spPr>
        <p:txBody>
          <a:bodyPr wrap="square" rtlCol="0">
            <a:spAutoFit/>
          </a:bodyPr>
          <a:lstStyle/>
          <a:p>
            <a:r>
              <a:rPr lang="en-IN" sz="2400"/>
              <a:t>WEB-DESIGNING PROJECT </a:t>
            </a:r>
            <a:endParaRPr lang="en-IN" sz="2400" dirty="0"/>
          </a:p>
        </p:txBody>
      </p:sp>
      <p:cxnSp>
        <p:nvCxnSpPr>
          <p:cNvPr id="15" name="Straight Connector 14">
            <a:extLst>
              <a:ext uri="{FF2B5EF4-FFF2-40B4-BE49-F238E27FC236}">
                <a16:creationId xmlns:a16="http://schemas.microsoft.com/office/drawing/2014/main" id="{D5788DFB-B644-EAD2-EB17-6A4567047A7B}"/>
              </a:ext>
            </a:extLst>
          </p:cNvPr>
          <p:cNvCxnSpPr/>
          <p:nvPr/>
        </p:nvCxnSpPr>
        <p:spPr>
          <a:xfrm>
            <a:off x="2281287" y="3429000"/>
            <a:ext cx="8427562" cy="4722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descr="A football ball with a flag and stars&#10;&#10;Description automatically generated">
            <a:extLst>
              <a:ext uri="{FF2B5EF4-FFF2-40B4-BE49-F238E27FC236}">
                <a16:creationId xmlns:a16="http://schemas.microsoft.com/office/drawing/2014/main" id="{9E39C3FF-326C-12B4-C9D8-4CE94F7E9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2303" y="441145"/>
            <a:ext cx="1938992" cy="1938992"/>
          </a:xfrm>
          <a:prstGeom prst="rect">
            <a:avLst/>
          </a:prstGeom>
          <a:ln>
            <a:solidFill>
              <a:schemeClr val="bg1"/>
            </a:solidFill>
          </a:ln>
        </p:spPr>
      </p:pic>
    </p:spTree>
    <p:extLst>
      <p:ext uri="{BB962C8B-B14F-4D97-AF65-F5344CB8AC3E}">
        <p14:creationId xmlns:p14="http://schemas.microsoft.com/office/powerpoint/2010/main" val="2581204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9DBBAD-9A36-43DB-49D7-8DCB1B865EDC}"/>
              </a:ext>
            </a:extLst>
          </p:cNvPr>
          <p:cNvSpPr/>
          <p:nvPr/>
        </p:nvSpPr>
        <p:spPr>
          <a:xfrm>
            <a:off x="4593362" y="186810"/>
            <a:ext cx="3191900"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ABOUT US</a:t>
            </a:r>
          </a:p>
        </p:txBody>
      </p:sp>
      <p:pic>
        <p:nvPicPr>
          <p:cNvPr id="4" name="Picture 3">
            <a:extLst>
              <a:ext uri="{FF2B5EF4-FFF2-40B4-BE49-F238E27FC236}">
                <a16:creationId xmlns:a16="http://schemas.microsoft.com/office/drawing/2014/main" id="{DBCDF6CC-1624-3DD3-9D70-93B16AD1E2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269" y="1134420"/>
            <a:ext cx="9868678" cy="5268435"/>
          </a:xfrm>
          <a:prstGeom prst="rect">
            <a:avLst/>
          </a:prstGeom>
        </p:spPr>
      </p:pic>
    </p:spTree>
    <p:extLst>
      <p:ext uri="{BB962C8B-B14F-4D97-AF65-F5344CB8AC3E}">
        <p14:creationId xmlns:p14="http://schemas.microsoft.com/office/powerpoint/2010/main" val="1577622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CEC1C9-04C9-B355-A804-415FC94F7395}"/>
              </a:ext>
            </a:extLst>
          </p:cNvPr>
          <p:cNvSpPr/>
          <p:nvPr/>
        </p:nvSpPr>
        <p:spPr>
          <a:xfrm>
            <a:off x="4897049" y="177482"/>
            <a:ext cx="239790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SPORTS</a:t>
            </a:r>
          </a:p>
        </p:txBody>
      </p:sp>
      <p:pic>
        <p:nvPicPr>
          <p:cNvPr id="4" name="Picture 3">
            <a:extLst>
              <a:ext uri="{FF2B5EF4-FFF2-40B4-BE49-F238E27FC236}">
                <a16:creationId xmlns:a16="http://schemas.microsoft.com/office/drawing/2014/main" id="{54E3CB63-64EE-2737-7E51-45A478AAEC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626" y="1209582"/>
            <a:ext cx="9458131" cy="5009854"/>
          </a:xfrm>
          <a:prstGeom prst="rect">
            <a:avLst/>
          </a:prstGeom>
        </p:spPr>
      </p:pic>
    </p:spTree>
    <p:extLst>
      <p:ext uri="{BB962C8B-B14F-4D97-AF65-F5344CB8AC3E}">
        <p14:creationId xmlns:p14="http://schemas.microsoft.com/office/powerpoint/2010/main" val="3139928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A7570C-2142-28BA-DD6F-136D7F591591}"/>
              </a:ext>
            </a:extLst>
          </p:cNvPr>
          <p:cNvSpPr/>
          <p:nvPr/>
        </p:nvSpPr>
        <p:spPr>
          <a:xfrm>
            <a:off x="4085000" y="149490"/>
            <a:ext cx="402199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COMMUNITY</a:t>
            </a:r>
          </a:p>
        </p:txBody>
      </p:sp>
      <p:pic>
        <p:nvPicPr>
          <p:cNvPr id="4" name="Picture 3">
            <a:extLst>
              <a:ext uri="{FF2B5EF4-FFF2-40B4-BE49-F238E27FC236}">
                <a16:creationId xmlns:a16="http://schemas.microsoft.com/office/drawing/2014/main" id="{9D22B087-0D33-7944-887B-408C73E2DA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1287625"/>
            <a:ext cx="5937378" cy="3872204"/>
          </a:xfrm>
          <a:prstGeom prst="rect">
            <a:avLst/>
          </a:prstGeom>
        </p:spPr>
      </p:pic>
      <p:pic>
        <p:nvPicPr>
          <p:cNvPr id="6" name="Picture 5">
            <a:extLst>
              <a:ext uri="{FF2B5EF4-FFF2-40B4-BE49-F238E27FC236}">
                <a16:creationId xmlns:a16="http://schemas.microsoft.com/office/drawing/2014/main" id="{F073527D-8976-CED4-9045-1FF7A4F2E6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927" y="1287625"/>
            <a:ext cx="5685452" cy="3872204"/>
          </a:xfrm>
          <a:prstGeom prst="rect">
            <a:avLst/>
          </a:prstGeom>
        </p:spPr>
      </p:pic>
    </p:spTree>
    <p:extLst>
      <p:ext uri="{BB962C8B-B14F-4D97-AF65-F5344CB8AC3E}">
        <p14:creationId xmlns:p14="http://schemas.microsoft.com/office/powerpoint/2010/main" val="735589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7B0ED4-9968-C328-3319-2356501650D6}"/>
              </a:ext>
            </a:extLst>
          </p:cNvPr>
          <p:cNvSpPr txBox="1"/>
          <p:nvPr/>
        </p:nvSpPr>
        <p:spPr>
          <a:xfrm>
            <a:off x="1688969" y="386499"/>
            <a:ext cx="8814062" cy="830997"/>
          </a:xfrm>
          <a:prstGeom prst="rect">
            <a:avLst/>
          </a:prstGeom>
          <a:noFill/>
        </p:spPr>
        <p:txBody>
          <a:bodyPr wrap="square" rtlCol="0">
            <a:spAutoFit/>
          </a:bodyPr>
          <a:lstStyle/>
          <a:p>
            <a:pPr algn="ctr"/>
            <a:r>
              <a:rPr lang="en-IN" sz="4800" dirty="0">
                <a:latin typeface="Algerian" panose="04020705040A02060702" pitchFamily="82" charset="0"/>
              </a:rPr>
              <a:t>Footer </a:t>
            </a:r>
          </a:p>
        </p:txBody>
      </p:sp>
      <p:sp>
        <p:nvSpPr>
          <p:cNvPr id="6" name="TextBox 5">
            <a:extLst>
              <a:ext uri="{FF2B5EF4-FFF2-40B4-BE49-F238E27FC236}">
                <a16:creationId xmlns:a16="http://schemas.microsoft.com/office/drawing/2014/main" id="{CEDEAC96-D54E-ADFD-7EA7-8E2D320B0F54}"/>
              </a:ext>
            </a:extLst>
          </p:cNvPr>
          <p:cNvSpPr txBox="1"/>
          <p:nvPr/>
        </p:nvSpPr>
        <p:spPr>
          <a:xfrm>
            <a:off x="886120" y="5392132"/>
            <a:ext cx="10209228" cy="830997"/>
          </a:xfrm>
          <a:prstGeom prst="rect">
            <a:avLst/>
          </a:prstGeom>
          <a:noFill/>
        </p:spPr>
        <p:txBody>
          <a:bodyPr wrap="square" rtlCol="0">
            <a:spAutoFit/>
          </a:bodyPr>
          <a:lstStyle/>
          <a:p>
            <a:pPr algn="ctr"/>
            <a:r>
              <a:rPr lang="en-US" sz="2400" kern="0" dirty="0">
                <a:effectLst/>
                <a:latin typeface="Tw Cen MT" panose="020B0602020104020603" pitchFamily="34" charset="0"/>
                <a:ea typeface="Times New Roman" panose="02020603050405020304" pitchFamily="18" charset="0"/>
              </a:rPr>
              <a:t>It commonly includes contact details, such as address, phone number, and email, facilitating user communication</a:t>
            </a:r>
            <a:endParaRPr lang="en-IN" sz="2400" dirty="0">
              <a:latin typeface="Tw Cen MT" panose="020B0602020104020603" pitchFamily="34" charset="0"/>
            </a:endParaRPr>
          </a:p>
        </p:txBody>
      </p:sp>
      <p:pic>
        <p:nvPicPr>
          <p:cNvPr id="5" name="Picture 4">
            <a:extLst>
              <a:ext uri="{FF2B5EF4-FFF2-40B4-BE49-F238E27FC236}">
                <a16:creationId xmlns:a16="http://schemas.microsoft.com/office/drawing/2014/main" id="{70077939-585D-EFB7-C8DF-B3D4F2EC9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610" y="1400824"/>
            <a:ext cx="11499123" cy="3365889"/>
          </a:xfrm>
          <a:prstGeom prst="rect">
            <a:avLst/>
          </a:prstGeom>
        </p:spPr>
      </p:pic>
    </p:spTree>
    <p:extLst>
      <p:ext uri="{BB962C8B-B14F-4D97-AF65-F5344CB8AC3E}">
        <p14:creationId xmlns:p14="http://schemas.microsoft.com/office/powerpoint/2010/main" val="1667339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7F7527-5AC0-479A-B79F-9CF4634104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5F9CA8F-B0BC-5094-2870-E257E2F6327E}"/>
              </a:ext>
            </a:extLst>
          </p:cNvPr>
          <p:cNvSpPr txBox="1"/>
          <p:nvPr/>
        </p:nvSpPr>
        <p:spPr>
          <a:xfrm>
            <a:off x="685799" y="1150076"/>
            <a:ext cx="3659389" cy="4557849"/>
          </a:xfrm>
          <a:prstGeom prst="rect">
            <a:avLst/>
          </a:prstGeom>
        </p:spPr>
        <p:txBody>
          <a:bodyPr vert="horz" lIns="91440" tIns="45720" rIns="91440" bIns="45720" rtlCol="0" anchor="ctr">
            <a:normAutofit/>
          </a:bodyPr>
          <a:lstStyle/>
          <a:p>
            <a:pPr algn="r">
              <a:spcBef>
                <a:spcPct val="0"/>
              </a:spcBef>
              <a:spcAft>
                <a:spcPts val="600"/>
              </a:spcAft>
            </a:pPr>
            <a:r>
              <a:rPr lang="en-US" sz="3600" cap="all">
                <a:ln w="3175" cmpd="sng">
                  <a:noFill/>
                </a:ln>
                <a:latin typeface="+mj-lt"/>
                <a:ea typeface="+mj-ea"/>
                <a:cs typeface="+mj-cs"/>
              </a:rPr>
              <a:t>conclusion</a:t>
            </a:r>
          </a:p>
        </p:txBody>
      </p:sp>
      <p:cxnSp>
        <p:nvCxnSpPr>
          <p:cNvPr id="12" name="Straight Connector 11">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9195BC9-FB11-D1F3-F148-DEE17FA3F083}"/>
              </a:ext>
            </a:extLst>
          </p:cNvPr>
          <p:cNvSpPr txBox="1"/>
          <p:nvPr/>
        </p:nvSpPr>
        <p:spPr>
          <a:xfrm>
            <a:off x="4988658" y="1150076"/>
            <a:ext cx="6517543" cy="4557849"/>
          </a:xfrm>
          <a:prstGeom prst="rect">
            <a:avLst/>
          </a:prstGeom>
        </p:spPr>
        <p:txBody>
          <a:bodyPr vert="horz" lIns="91440" tIns="45720" rIns="91440" bIns="45720" rtlCol="0" anchor="ctr">
            <a:normAutofit/>
          </a:bodyPr>
          <a:lstStyle/>
          <a:p>
            <a:pPr>
              <a:spcAft>
                <a:spcPts val="1000"/>
              </a:spcAft>
              <a:buClr>
                <a:schemeClr val="tx1"/>
              </a:buClr>
              <a:buSzPct val="100000"/>
              <a:buFont typeface="Arial"/>
              <a:buChar char="•"/>
            </a:pPr>
            <a:r>
              <a:rPr lang="en-US" dirty="0"/>
              <a:t>The Rising Star Sports Institute Website project has successfully achieved its objectives by employing a thoughtful combination of HTML, CSS, and JavaScript. The website is not just a digital presence but a dynamic platform that caters to the diverse needs of aspiring athletes and sports enthusiasts. The user-friendly interface and seamless navigation across key sections, including admissions, success stories, and sports programs, create an immersive online experience . The incorporation of multimedia elements, such as images and videos, enhances engagement and provides a visual representation of the institute's ethos. The News Page acts as a real-time information hub, keeping stakeholders abreast of upcoming events, workshops, and athlete achievements.</a:t>
            </a:r>
          </a:p>
        </p:txBody>
      </p:sp>
    </p:spTree>
    <p:extLst>
      <p:ext uri="{BB962C8B-B14F-4D97-AF65-F5344CB8AC3E}">
        <p14:creationId xmlns:p14="http://schemas.microsoft.com/office/powerpoint/2010/main" val="3210125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extBox 1">
            <a:extLst>
              <a:ext uri="{FF2B5EF4-FFF2-40B4-BE49-F238E27FC236}">
                <a16:creationId xmlns:a16="http://schemas.microsoft.com/office/drawing/2014/main" id="{D07CE2B8-4A34-5A1E-17CA-0F2EC97E24A6}"/>
              </a:ext>
            </a:extLst>
          </p:cNvPr>
          <p:cNvSpPr txBox="1"/>
          <p:nvPr/>
        </p:nvSpPr>
        <p:spPr>
          <a:xfrm>
            <a:off x="4955457" y="505707"/>
            <a:ext cx="6593075" cy="1077736"/>
          </a:xfrm>
          <a:prstGeom prst="rect">
            <a:avLst/>
          </a:prstGeom>
        </p:spPr>
        <p:txBody>
          <a:bodyPr vert="horz" lIns="91440" tIns="45720" rIns="91440" bIns="45720" rtlCol="0" anchor="ctr">
            <a:normAutofit/>
          </a:bodyPr>
          <a:lstStyle/>
          <a:p>
            <a:pPr>
              <a:spcBef>
                <a:spcPct val="0"/>
              </a:spcBef>
              <a:spcAft>
                <a:spcPts val="600"/>
              </a:spcAft>
            </a:pPr>
            <a:r>
              <a:rPr lang="en-US" sz="4800" cap="all" dirty="0">
                <a:ln w="3175" cmpd="sng">
                  <a:noFill/>
                </a:ln>
                <a:latin typeface="+mj-lt"/>
                <a:ea typeface="+mj-ea"/>
                <a:cs typeface="+mj-cs"/>
              </a:rPr>
              <a:t>scope</a:t>
            </a:r>
          </a:p>
        </p:txBody>
      </p:sp>
      <p:pic>
        <p:nvPicPr>
          <p:cNvPr id="5" name="Picture 4" descr="Large skydiving group mid-air">
            <a:extLst>
              <a:ext uri="{FF2B5EF4-FFF2-40B4-BE49-F238E27FC236}">
                <a16:creationId xmlns:a16="http://schemas.microsoft.com/office/drawing/2014/main" id="{117CC7F9-C54C-4C97-31C0-5DA611D72067}"/>
              </a:ext>
            </a:extLst>
          </p:cNvPr>
          <p:cNvPicPr>
            <a:picLocks noChangeAspect="1"/>
          </p:cNvPicPr>
          <p:nvPr/>
        </p:nvPicPr>
        <p:blipFill rotWithShape="1">
          <a:blip r:embed="rId4"/>
          <a:srcRect l="28107" r="26939"/>
          <a:stretch/>
        </p:blipFill>
        <p:spPr>
          <a:xfrm>
            <a:off x="20" y="975"/>
            <a:ext cx="4635988" cy="6858000"/>
          </a:xfrm>
          <a:prstGeom prst="rect">
            <a:avLst/>
          </a:prstGeom>
        </p:spPr>
      </p:pic>
      <p:sp>
        <p:nvSpPr>
          <p:cNvPr id="3" name="TextBox 2">
            <a:extLst>
              <a:ext uri="{FF2B5EF4-FFF2-40B4-BE49-F238E27FC236}">
                <a16:creationId xmlns:a16="http://schemas.microsoft.com/office/drawing/2014/main" id="{1B6FF3EC-EAEF-F1A5-DA4F-AA25D78A7CE5}"/>
              </a:ext>
            </a:extLst>
          </p:cNvPr>
          <p:cNvSpPr txBox="1"/>
          <p:nvPr/>
        </p:nvSpPr>
        <p:spPr>
          <a:xfrm>
            <a:off x="4955458" y="1586204"/>
            <a:ext cx="6593075" cy="4637615"/>
          </a:xfrm>
          <a:prstGeom prst="rect">
            <a:avLst/>
          </a:prstGeom>
        </p:spPr>
        <p:txBody>
          <a:bodyPr vert="horz" lIns="91440" tIns="45720" rIns="91440" bIns="45720" rtlCol="0" anchor="ctr">
            <a:noAutofit/>
          </a:bodyPr>
          <a:lstStyle/>
          <a:p>
            <a:pPr>
              <a:lnSpc>
                <a:spcPct val="90000"/>
              </a:lnSpc>
              <a:spcAft>
                <a:spcPts val="1000"/>
              </a:spcAft>
              <a:buClr>
                <a:schemeClr val="tx1"/>
              </a:buClr>
              <a:buSzPct val="100000"/>
              <a:buFont typeface="Arial"/>
              <a:buChar char="•"/>
            </a:pPr>
            <a:r>
              <a:rPr lang="en-US" sz="1400" dirty="0"/>
              <a:t>The future scope for the sports institute involves advancing sports training  services.</a:t>
            </a:r>
          </a:p>
          <a:p>
            <a:pPr marL="285750" indent="-285750">
              <a:lnSpc>
                <a:spcPct val="90000"/>
              </a:lnSpc>
              <a:spcAft>
                <a:spcPts val="1000"/>
              </a:spcAft>
              <a:buClr>
                <a:schemeClr val="tx1"/>
              </a:buClr>
              <a:buSzPct val="100000"/>
              <a:buFont typeface="Arial"/>
              <a:buChar char="•"/>
            </a:pPr>
            <a:endParaRPr lang="en-US" sz="1400" dirty="0"/>
          </a:p>
          <a:p>
            <a:pPr marL="285750" indent="-285750">
              <a:lnSpc>
                <a:spcPct val="90000"/>
              </a:lnSpc>
              <a:spcAft>
                <a:spcPts val="1000"/>
              </a:spcAft>
              <a:buClr>
                <a:schemeClr val="tx1"/>
              </a:buClr>
              <a:buSzPct val="100000"/>
              <a:buFont typeface="Arial"/>
              <a:buChar char="•"/>
            </a:pPr>
            <a:r>
              <a:rPr lang="en-US" sz="1400" dirty="0">
                <a:highlight>
                  <a:srgbClr val="00FFFF"/>
                </a:highlight>
              </a:rPr>
              <a:t>Advanced Interactivity: </a:t>
            </a:r>
            <a:r>
              <a:rPr lang="en-US" sz="1400" dirty="0"/>
              <a:t>Implementing more sophisticated interactive features using evolving technologies to enhance user engagement and create a more immersive experience. </a:t>
            </a:r>
          </a:p>
          <a:p>
            <a:pPr marL="285750" indent="-285750">
              <a:lnSpc>
                <a:spcPct val="90000"/>
              </a:lnSpc>
              <a:spcAft>
                <a:spcPts val="1000"/>
              </a:spcAft>
              <a:buClr>
                <a:schemeClr val="tx1"/>
              </a:buClr>
              <a:buSzPct val="100000"/>
              <a:buFont typeface="Arial"/>
              <a:buChar char="•"/>
            </a:pPr>
            <a:endParaRPr lang="en-US" sz="1400" dirty="0"/>
          </a:p>
          <a:p>
            <a:pPr marL="285750" indent="-285750">
              <a:lnSpc>
                <a:spcPct val="90000"/>
              </a:lnSpc>
              <a:spcAft>
                <a:spcPts val="1000"/>
              </a:spcAft>
              <a:buClr>
                <a:schemeClr val="tx1"/>
              </a:buClr>
              <a:buSzPct val="100000"/>
              <a:buFont typeface="Arial"/>
              <a:buChar char="•"/>
            </a:pPr>
            <a:r>
              <a:rPr lang="en-US" sz="1400" dirty="0">
                <a:highlight>
                  <a:srgbClr val="00FFFF"/>
                </a:highlight>
              </a:rPr>
              <a:t>Personalized User Portals: </a:t>
            </a:r>
            <a:r>
              <a:rPr lang="en-US" sz="1400" dirty="0"/>
              <a:t>Developing personalized portals for athletes, coaches, and parents, providing tailored content, progress tracking, and communication channels</a:t>
            </a:r>
          </a:p>
          <a:p>
            <a:pPr marL="285750" indent="-285750">
              <a:lnSpc>
                <a:spcPct val="90000"/>
              </a:lnSpc>
              <a:spcAft>
                <a:spcPts val="1000"/>
              </a:spcAft>
              <a:buClr>
                <a:schemeClr val="tx1"/>
              </a:buClr>
              <a:buSzPct val="100000"/>
              <a:buFont typeface="Arial"/>
              <a:buChar char="•"/>
            </a:pPr>
            <a:endParaRPr lang="en-US" sz="1400" dirty="0"/>
          </a:p>
          <a:p>
            <a:pPr marL="285750" indent="-285750">
              <a:lnSpc>
                <a:spcPct val="90000"/>
              </a:lnSpc>
              <a:spcAft>
                <a:spcPts val="1000"/>
              </a:spcAft>
              <a:buClr>
                <a:schemeClr val="tx1"/>
              </a:buClr>
              <a:buSzPct val="100000"/>
              <a:buFont typeface="Arial"/>
              <a:buChar char="•"/>
            </a:pPr>
            <a:r>
              <a:rPr lang="en-US" sz="1400" dirty="0">
                <a:highlight>
                  <a:srgbClr val="00FFFF"/>
                </a:highlight>
              </a:rPr>
              <a:t>E-Learning Modules: </a:t>
            </a:r>
            <a:r>
              <a:rPr lang="en-US" sz="1400" dirty="0"/>
              <a:t>Integrating e-learning modules for athletes to access training materials, educational content, and skill development resources.</a:t>
            </a:r>
          </a:p>
          <a:p>
            <a:pPr marL="285750" indent="-285750">
              <a:lnSpc>
                <a:spcPct val="90000"/>
              </a:lnSpc>
              <a:spcAft>
                <a:spcPts val="1000"/>
              </a:spcAft>
              <a:buClr>
                <a:schemeClr val="tx1"/>
              </a:buClr>
              <a:buSzPct val="100000"/>
              <a:buFont typeface="Arial"/>
              <a:buChar char="•"/>
            </a:pPr>
            <a:endParaRPr lang="en-US" sz="1400" dirty="0"/>
          </a:p>
          <a:p>
            <a:pPr marL="285750" indent="-285750">
              <a:lnSpc>
                <a:spcPct val="90000"/>
              </a:lnSpc>
              <a:spcAft>
                <a:spcPts val="1000"/>
              </a:spcAft>
              <a:buClr>
                <a:schemeClr val="tx1"/>
              </a:buClr>
              <a:buSzPct val="100000"/>
              <a:buFont typeface="Arial"/>
              <a:buChar char="•"/>
            </a:pPr>
            <a:r>
              <a:rPr lang="en-US" sz="1400" dirty="0">
                <a:highlight>
                  <a:srgbClr val="00FFFF"/>
                </a:highlight>
              </a:rPr>
              <a:t>Integration with Wearable Technology: </a:t>
            </a:r>
            <a:r>
              <a:rPr lang="en-US" sz="1400" dirty="0"/>
              <a:t>Incorporating compatibility with wearable technology to monitor and track athletes' performance, health metrics, and training progress. </a:t>
            </a:r>
            <a:br>
              <a:rPr lang="en-US" sz="1400" dirty="0"/>
            </a:br>
            <a:endParaRPr lang="en-US" sz="1400" dirty="0"/>
          </a:p>
          <a:p>
            <a:pPr marL="285750" indent="-285750">
              <a:lnSpc>
                <a:spcPct val="90000"/>
              </a:lnSpc>
              <a:spcAft>
                <a:spcPts val="1000"/>
              </a:spcAft>
              <a:buClr>
                <a:schemeClr val="tx1"/>
              </a:buClr>
              <a:buSzPct val="100000"/>
              <a:buFont typeface="Arial"/>
              <a:buChar char="•"/>
            </a:pPr>
            <a:r>
              <a:rPr lang="en-US" sz="1400" dirty="0">
                <a:highlight>
                  <a:srgbClr val="00FFFF"/>
                </a:highlight>
              </a:rPr>
              <a:t>Expanded Multimedia Content: </a:t>
            </a:r>
            <a:r>
              <a:rPr lang="en-US" sz="1400" dirty="0"/>
              <a:t>Continuously enriching the multimedia content, including 360-degree virtual tours of facilities, live-streamed events, and high-quality promotional videos, to provide a more visually compelling and informative experience.</a:t>
            </a:r>
          </a:p>
        </p:txBody>
      </p:sp>
    </p:spTree>
    <p:extLst>
      <p:ext uri="{BB962C8B-B14F-4D97-AF65-F5344CB8AC3E}">
        <p14:creationId xmlns:p14="http://schemas.microsoft.com/office/powerpoint/2010/main" val="3145756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3DCE35-B559-B4B7-5DE2-FA97E5992C6A}"/>
              </a:ext>
            </a:extLst>
          </p:cNvPr>
          <p:cNvSpPr txBox="1"/>
          <p:nvPr/>
        </p:nvSpPr>
        <p:spPr>
          <a:xfrm>
            <a:off x="1206631" y="358219"/>
            <a:ext cx="9888717" cy="769441"/>
          </a:xfrm>
          <a:prstGeom prst="rect">
            <a:avLst/>
          </a:prstGeom>
          <a:noFill/>
        </p:spPr>
        <p:txBody>
          <a:bodyPr wrap="square" rtlCol="0">
            <a:spAutoFit/>
          </a:bodyPr>
          <a:lstStyle/>
          <a:p>
            <a:pPr algn="ctr"/>
            <a:r>
              <a:rPr lang="en-IN" sz="4400">
                <a:latin typeface="Algerian" panose="04020705040A02060702" pitchFamily="82" charset="0"/>
              </a:rPr>
              <a:t>Reference </a:t>
            </a:r>
            <a:endParaRPr lang="en-IN" sz="4400" dirty="0">
              <a:latin typeface="Algerian" panose="04020705040A02060702" pitchFamily="82" charset="0"/>
            </a:endParaRPr>
          </a:p>
        </p:txBody>
      </p:sp>
      <p:sp>
        <p:nvSpPr>
          <p:cNvPr id="3" name="TextBox 2">
            <a:extLst>
              <a:ext uri="{FF2B5EF4-FFF2-40B4-BE49-F238E27FC236}">
                <a16:creationId xmlns:a16="http://schemas.microsoft.com/office/drawing/2014/main" id="{DE58071C-5796-4D55-5D7D-76B293C001A6}"/>
              </a:ext>
            </a:extLst>
          </p:cNvPr>
          <p:cNvSpPr txBox="1"/>
          <p:nvPr/>
        </p:nvSpPr>
        <p:spPr>
          <a:xfrm>
            <a:off x="1439158" y="1127660"/>
            <a:ext cx="9313683" cy="4982390"/>
          </a:xfrm>
          <a:prstGeom prst="rect">
            <a:avLst/>
          </a:prstGeom>
          <a:noFill/>
        </p:spPr>
        <p:txBody>
          <a:bodyPr wrap="square" rtlCol="0">
            <a:spAutoFit/>
          </a:bodyPr>
          <a:lstStyle/>
          <a:p>
            <a:pPr marL="342900" lvl="0" indent="-342900">
              <a:lnSpc>
                <a:spcPct val="150000"/>
              </a:lnSpc>
              <a:buFont typeface="Wingdings" panose="05000000000000000000" pitchFamily="2" charset="2"/>
              <a:buChar char=""/>
              <a:tabLst>
                <a:tab pos="1072515" algn="l"/>
              </a:tabLst>
            </a:pPr>
            <a:r>
              <a:rPr lang="en-US" sz="1400" b="1" dirty="0">
                <a:effectLst/>
                <a:latin typeface="Times New Roman" panose="02020603050405020304" pitchFamily="18" charset="0"/>
                <a:ea typeface="Times New Roman" panose="02020603050405020304" pitchFamily="18" charset="0"/>
              </a:rPr>
              <a:t>Websites:</a:t>
            </a:r>
            <a:endParaRPr lang="en-IN" sz="1400" dirty="0">
              <a:effectLst/>
              <a:latin typeface="Times New Roman" panose="02020603050405020304" pitchFamily="18" charset="0"/>
              <a:ea typeface="Times New Roman" panose="02020603050405020304" pitchFamily="18" charset="0"/>
            </a:endParaRPr>
          </a:p>
          <a:p>
            <a:pPr algn="just">
              <a:lnSpc>
                <a:spcPct val="150000"/>
              </a:lnSpc>
              <a:tabLst>
                <a:tab pos="1072515" algn="l"/>
              </a:tabLst>
            </a:pPr>
            <a:r>
              <a:rPr lang="en-US" sz="1400" dirty="0">
                <a:effectLst/>
                <a:latin typeface="Times New Roman" panose="02020603050405020304" pitchFamily="18" charset="0"/>
                <a:ea typeface="Times New Roman" panose="02020603050405020304" pitchFamily="18" charset="0"/>
              </a:rPr>
              <a:t>1.w3school </a:t>
            </a:r>
            <a:r>
              <a:rPr lang="en-US" sz="1400" dirty="0">
                <a:solidFill>
                  <a:schemeClr val="accent2"/>
                </a:solidFill>
                <a:effectLst/>
                <a:latin typeface="Times New Roman" panose="02020603050405020304" pitchFamily="18" charset="0"/>
                <a:ea typeface="Times New Roman" panose="02020603050405020304" pitchFamily="18" charset="0"/>
              </a:rPr>
              <a:t>- </a:t>
            </a:r>
            <a:r>
              <a:rPr lang="en-US" sz="1400" u="sng" dirty="0">
                <a:solidFill>
                  <a:schemeClr val="bg1"/>
                </a:solidFill>
                <a:effectLst/>
                <a:highlight>
                  <a:srgbClr val="FFFF00"/>
                </a:highlight>
                <a:latin typeface="Times New Roman" panose="02020603050405020304" pitchFamily="18" charset="0"/>
                <a:ea typeface="Times New Roman" panose="02020603050405020304" pitchFamily="18" charset="0"/>
              </a:rPr>
              <a:t>https://www.w3schools.com/</a:t>
            </a:r>
            <a:endParaRPr lang="en-IN" sz="1400" dirty="0">
              <a:solidFill>
                <a:schemeClr val="bg1"/>
              </a:solidFill>
              <a:effectLst/>
              <a:highlight>
                <a:srgbClr val="FFFF00"/>
              </a:highlight>
              <a:latin typeface="Times New Roman" panose="02020603050405020304" pitchFamily="18" charset="0"/>
              <a:ea typeface="Times New Roman" panose="02020603050405020304" pitchFamily="18" charset="0"/>
            </a:endParaRPr>
          </a:p>
          <a:p>
            <a:pPr algn="just">
              <a:lnSpc>
                <a:spcPct val="150000"/>
              </a:lnSpc>
              <a:tabLst>
                <a:tab pos="1072515" algn="l"/>
              </a:tabLst>
            </a:pPr>
            <a:r>
              <a:rPr lang="en-US" sz="1400" dirty="0">
                <a:effectLst/>
                <a:latin typeface="Times New Roman" panose="02020603050405020304" pitchFamily="18" charset="0"/>
                <a:ea typeface="Times New Roman" panose="02020603050405020304" pitchFamily="18" charset="0"/>
              </a:rPr>
              <a:t>2.Apollo Hospital </a:t>
            </a:r>
            <a:r>
              <a:rPr lang="en-US" sz="1400" dirty="0">
                <a:solidFill>
                  <a:schemeClr val="accent2"/>
                </a:solidFill>
                <a:effectLst/>
                <a:latin typeface="Times New Roman" panose="02020603050405020304" pitchFamily="18" charset="0"/>
                <a:ea typeface="Times New Roman" panose="02020603050405020304" pitchFamily="18" charset="0"/>
              </a:rPr>
              <a:t>– </a:t>
            </a:r>
            <a:r>
              <a:rPr lang="en-US" sz="1400" u="sng" dirty="0">
                <a:solidFill>
                  <a:schemeClr val="bg1"/>
                </a:solidFill>
                <a:highlight>
                  <a:srgbClr val="FFFF00"/>
                </a:highlight>
                <a:latin typeface="Times New Roman" panose="02020603050405020304" pitchFamily="18" charset="0"/>
                <a:ea typeface="Times New Roman" panose="02020603050405020304" pitchFamily="18" charset="0"/>
              </a:rPr>
              <a:t>https://www.sportskeeda</a:t>
            </a:r>
            <a:r>
              <a:rPr lang="en-US" sz="1400" u="sng" dirty="0">
                <a:solidFill>
                  <a:schemeClr val="bg1"/>
                </a:solidFill>
                <a:effectLst/>
                <a:highlight>
                  <a:srgbClr val="FFFF00"/>
                </a:highlight>
                <a:latin typeface="Times New Roman" panose="02020603050405020304" pitchFamily="18" charset="0"/>
                <a:ea typeface="Times New Roman" panose="02020603050405020304" pitchFamily="18" charset="0"/>
              </a:rPr>
              <a:t>.com/</a:t>
            </a:r>
            <a:endParaRPr lang="en-IN" sz="1400" dirty="0">
              <a:solidFill>
                <a:schemeClr val="bg1"/>
              </a:solidFill>
              <a:effectLst/>
              <a:highlight>
                <a:srgbClr val="FFFF00"/>
              </a:highlight>
              <a:latin typeface="Times New Roman" panose="02020603050405020304" pitchFamily="18" charset="0"/>
              <a:ea typeface="Times New Roman" panose="02020603050405020304" pitchFamily="18" charset="0"/>
            </a:endParaRPr>
          </a:p>
          <a:p>
            <a:pPr algn="just">
              <a:lnSpc>
                <a:spcPct val="150000"/>
              </a:lnSpc>
              <a:tabLst>
                <a:tab pos="1072515" algn="l"/>
              </a:tabLst>
            </a:pPr>
            <a:r>
              <a:rPr lang="en-US" sz="1400" dirty="0">
                <a:effectLst/>
                <a:latin typeface="Times New Roman" panose="02020603050405020304" pitchFamily="18" charset="0"/>
                <a:ea typeface="Times New Roman" panose="02020603050405020304" pitchFamily="18" charset="0"/>
              </a:rPr>
              <a:t>3.JavaScript.info </a:t>
            </a:r>
            <a:r>
              <a:rPr lang="en-US" sz="1400" dirty="0">
                <a:solidFill>
                  <a:schemeClr val="accent2"/>
                </a:solidFill>
                <a:effectLst/>
                <a:latin typeface="Times New Roman" panose="02020603050405020304" pitchFamily="18" charset="0"/>
                <a:ea typeface="Times New Roman" panose="02020603050405020304" pitchFamily="18" charset="0"/>
              </a:rPr>
              <a:t>- </a:t>
            </a:r>
            <a:r>
              <a:rPr lang="en-US" sz="1400" u="sng" dirty="0">
                <a:solidFill>
                  <a:schemeClr val="bg1"/>
                </a:solidFill>
                <a:effectLst/>
                <a:highlight>
                  <a:srgbClr val="FFFF00"/>
                </a:highligh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https://javascript.info/</a:t>
            </a:r>
            <a:endParaRPr lang="en-IN" sz="1400" dirty="0">
              <a:solidFill>
                <a:schemeClr val="bg1"/>
              </a:solidFill>
              <a:effectLst/>
              <a:highlight>
                <a:srgbClr val="FFFF00"/>
              </a:highlight>
              <a:latin typeface="Times New Roman" panose="02020603050405020304" pitchFamily="18" charset="0"/>
              <a:ea typeface="Times New Roman" panose="02020603050405020304" pitchFamily="18" charset="0"/>
            </a:endParaRPr>
          </a:p>
          <a:p>
            <a:pPr marL="180340" algn="just">
              <a:lnSpc>
                <a:spcPct val="150000"/>
              </a:lnSpc>
              <a:tabLst>
                <a:tab pos="1072515" algn="l"/>
              </a:tabLst>
            </a:pPr>
            <a:r>
              <a:rPr lang="en-US" sz="1400" dirty="0">
                <a:effectLst/>
                <a:latin typeface="Times New Roman" panose="02020603050405020304" pitchFamily="18" charset="0"/>
                <a:ea typeface="Times New Roman" panose="02020603050405020304" pitchFamily="18" charset="0"/>
              </a:rPr>
              <a:t>Importance: JavaScript.info is a comprehensive guide to JavaScript. It covers the language       basics, DOM manipulation, and advanced concepts.</a:t>
            </a:r>
            <a:endParaRPr lang="en-IN" sz="1400" dirty="0">
              <a:effectLst/>
              <a:latin typeface="Times New Roman" panose="02020603050405020304" pitchFamily="18" charset="0"/>
              <a:ea typeface="Times New Roman" panose="02020603050405020304" pitchFamily="18" charset="0"/>
            </a:endParaRPr>
          </a:p>
          <a:p>
            <a:pPr algn="just">
              <a:lnSpc>
                <a:spcPct val="150000"/>
              </a:lnSpc>
              <a:tabLst>
                <a:tab pos="1072515" algn="l"/>
              </a:tabLst>
            </a:pPr>
            <a:r>
              <a:rPr lang="en-US" sz="1400"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tabLst>
                <a:tab pos="1072515" algn="l"/>
              </a:tabLst>
            </a:pPr>
            <a:r>
              <a:rPr lang="en-US" sz="1400" b="1" dirty="0">
                <a:effectLst/>
                <a:latin typeface="Times New Roman" panose="02020603050405020304" pitchFamily="18" charset="0"/>
                <a:ea typeface="Times New Roman" panose="02020603050405020304" pitchFamily="18" charset="0"/>
              </a:rPr>
              <a:t>Online Sources:</a:t>
            </a:r>
            <a:endParaRPr lang="en-IN" sz="1400" dirty="0">
              <a:effectLst/>
              <a:latin typeface="Times New Roman" panose="02020603050405020304" pitchFamily="18" charset="0"/>
              <a:ea typeface="Times New Roman" panose="02020603050405020304" pitchFamily="18" charset="0"/>
            </a:endParaRPr>
          </a:p>
          <a:p>
            <a:pPr algn="just">
              <a:lnSpc>
                <a:spcPct val="150000"/>
              </a:lnSpc>
              <a:tabLst>
                <a:tab pos="1072515" algn="l"/>
              </a:tabLst>
            </a:pPr>
            <a:r>
              <a:rPr lang="en-US" sz="1400" dirty="0">
                <a:effectLst/>
                <a:latin typeface="Times New Roman" panose="02020603050405020304" pitchFamily="18" charset="0"/>
                <a:ea typeface="Times New Roman" panose="02020603050405020304" pitchFamily="18" charset="0"/>
              </a:rPr>
              <a:t>Websites like </a:t>
            </a:r>
            <a:r>
              <a:rPr lang="en-US" sz="1400" dirty="0">
                <a:solidFill>
                  <a:schemeClr val="bg1"/>
                </a:solidFill>
                <a:effectLst/>
                <a:highlight>
                  <a:srgbClr val="FFFF00"/>
                </a:highlight>
                <a:latin typeface="Times New Roman" panose="02020603050405020304" pitchFamily="18" charset="0"/>
                <a:ea typeface="Times New Roman" panose="02020603050405020304" pitchFamily="18" charset="0"/>
              </a:rPr>
              <a:t>Udemy, Coursera,</a:t>
            </a:r>
            <a:r>
              <a:rPr lang="en-US" sz="1400" dirty="0">
                <a:effectLst/>
                <a:latin typeface="Times New Roman" panose="02020603050405020304" pitchFamily="18" charset="0"/>
                <a:ea typeface="Times New Roman" panose="02020603050405020304" pitchFamily="18" charset="0"/>
              </a:rPr>
              <a:t> and </a:t>
            </a:r>
            <a:r>
              <a:rPr lang="en-US" sz="1400" dirty="0" err="1">
                <a:solidFill>
                  <a:schemeClr val="bg1"/>
                </a:solidFill>
                <a:effectLst/>
                <a:highlight>
                  <a:srgbClr val="FFFF00"/>
                </a:highlight>
                <a:latin typeface="Times New Roman" panose="02020603050405020304" pitchFamily="18" charset="0"/>
                <a:ea typeface="Times New Roman" panose="02020603050405020304" pitchFamily="18" charset="0"/>
              </a:rPr>
              <a:t>freeCodeCamp</a:t>
            </a:r>
            <a:r>
              <a:rPr lang="en-US" sz="1400" dirty="0">
                <a:solidFill>
                  <a:schemeClr val="bg1"/>
                </a:solidFill>
                <a:effectLst/>
                <a:highlight>
                  <a:srgbClr val="FFFF00"/>
                </a:highligh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offer courses on web development, including HTML, CSS, and JavaScript.</a:t>
            </a:r>
            <a:endParaRPr lang="en-IN" sz="1400" dirty="0">
              <a:effectLst/>
              <a:latin typeface="Times New Roman" panose="02020603050405020304" pitchFamily="18" charset="0"/>
              <a:ea typeface="Times New Roman" panose="02020603050405020304" pitchFamily="18" charset="0"/>
            </a:endParaRPr>
          </a:p>
          <a:p>
            <a:pPr algn="just">
              <a:lnSpc>
                <a:spcPct val="150000"/>
              </a:lnSpc>
              <a:tabLst>
                <a:tab pos="1072515" algn="l"/>
              </a:tabLst>
            </a:pPr>
            <a:r>
              <a:rPr lang="en-US" sz="1400"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pPr algn="just">
              <a:lnSpc>
                <a:spcPct val="150000"/>
              </a:lnSpc>
              <a:tabLst>
                <a:tab pos="1072515" algn="l"/>
              </a:tabLst>
            </a:pPr>
            <a:r>
              <a:rPr lang="en-US" sz="1400" dirty="0">
                <a:effectLst/>
                <a:latin typeface="Times New Roman" panose="02020603050405020304" pitchFamily="18" charset="0"/>
                <a:ea typeface="Times New Roman" panose="02020603050405020304" pitchFamily="18" charset="0"/>
              </a:rPr>
              <a:t>Importance: These platforms provide structured learning and can support your understanding of the technologies used in the project.</a:t>
            </a:r>
            <a:endParaRPr lang="en-IN" sz="1400" dirty="0">
              <a:effectLst/>
              <a:latin typeface="Times New Roman" panose="02020603050405020304" pitchFamily="18" charset="0"/>
              <a:ea typeface="Times New Roman" panose="02020603050405020304" pitchFamily="18" charset="0"/>
            </a:endParaRPr>
          </a:p>
          <a:p>
            <a:pPr algn="just">
              <a:lnSpc>
                <a:spcPct val="150000"/>
              </a:lnSpc>
              <a:tabLst>
                <a:tab pos="1072515" algn="l"/>
              </a:tabLst>
            </a:pPr>
            <a:r>
              <a:rPr lang="en-US" sz="1400"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tabLst>
                <a:tab pos="1072515" algn="l"/>
              </a:tabLst>
            </a:pPr>
            <a:r>
              <a:rPr lang="en-US" sz="1400" b="1" dirty="0">
                <a:effectLst/>
                <a:latin typeface="Times New Roman" panose="02020603050405020304" pitchFamily="18" charset="0"/>
                <a:ea typeface="Times New Roman" panose="02020603050405020304" pitchFamily="18" charset="0"/>
              </a:rPr>
              <a:t>Magazine and News Articles</a:t>
            </a:r>
            <a:endParaRPr lang="en-IN" sz="1400" dirty="0">
              <a:effectLst/>
              <a:latin typeface="Times New Roman" panose="02020603050405020304" pitchFamily="18" charset="0"/>
              <a:ea typeface="Times New Roman" panose="02020603050405020304" pitchFamily="18" charset="0"/>
            </a:endParaRPr>
          </a:p>
          <a:p>
            <a:pPr algn="just">
              <a:lnSpc>
                <a:spcPct val="150000"/>
              </a:lnSpc>
              <a:tabLst>
                <a:tab pos="1072515" algn="l"/>
              </a:tabLst>
            </a:pPr>
            <a:r>
              <a:rPr lang="en-US" sz="1400" dirty="0">
                <a:effectLst/>
                <a:latin typeface="Times New Roman" panose="02020603050405020304" pitchFamily="18" charset="0"/>
                <a:ea typeface="Times New Roman" panose="02020603050405020304" pitchFamily="18" charset="0"/>
              </a:rPr>
              <a:t>Articles from reputable sports pages </a:t>
            </a:r>
            <a:r>
              <a:rPr lang="en-US" sz="1800" dirty="0">
                <a:effectLst/>
                <a:latin typeface="Times New Roman" panose="02020603050405020304" pitchFamily="18" charset="0"/>
                <a:ea typeface="Times New Roman" panose="02020603050405020304" pitchFamily="18" charset="0"/>
              </a:rPr>
              <a:t> magazines or news outlets.</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15590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Rectangle 2">
            <a:extLst>
              <a:ext uri="{FF2B5EF4-FFF2-40B4-BE49-F238E27FC236}">
                <a16:creationId xmlns:a16="http://schemas.microsoft.com/office/drawing/2014/main" id="{710F1D4B-FE96-F49B-20D9-268EAB3B2CEA}"/>
              </a:ext>
            </a:extLst>
          </p:cNvPr>
          <p:cNvSpPr/>
          <p:nvPr/>
        </p:nvSpPr>
        <p:spPr>
          <a:xfrm>
            <a:off x="1950097" y="4189444"/>
            <a:ext cx="3221787" cy="756123"/>
          </a:xfrm>
          <a:prstGeom prst="rect">
            <a:avLst/>
          </a:prstGeom>
        </p:spPr>
        <p:txBody>
          <a:bodyPr vert="horz" lIns="91440" tIns="45720" rIns="91440" bIns="45720" rtlCol="0" anchor="b">
            <a:normAutofit lnSpcReduction="10000"/>
          </a:bodyPr>
          <a:lstStyle/>
          <a:p>
            <a:pPr algn="r">
              <a:spcBef>
                <a:spcPct val="0"/>
              </a:spcBef>
              <a:spcAft>
                <a:spcPts val="600"/>
              </a:spcAft>
            </a:pPr>
            <a:endParaRPr lang="en-US" sz="4800" b="1" cap="all" spc="0" dirty="0">
              <a:ln w="3175" cmpd="sng">
                <a:noFill/>
              </a:ln>
              <a:solidFill>
                <a:schemeClr val="bg1"/>
              </a:solidFill>
              <a:latin typeface="+mj-lt"/>
              <a:ea typeface="+mj-ea"/>
              <a:cs typeface="+mj-cs"/>
            </a:endParaRPr>
          </a:p>
        </p:txBody>
      </p:sp>
      <p:pic>
        <p:nvPicPr>
          <p:cNvPr id="5" name="Graphic 4" descr="Man holding sign">
            <a:extLst>
              <a:ext uri="{FF2B5EF4-FFF2-40B4-BE49-F238E27FC236}">
                <a16:creationId xmlns:a16="http://schemas.microsoft.com/office/drawing/2014/main" id="{BB73644F-03A2-EF0A-2113-51AA227529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66109" y="238860"/>
            <a:ext cx="2964757" cy="6191882"/>
          </a:xfrm>
          <a:prstGeom prst="rect">
            <a:avLst/>
          </a:prstGeom>
        </p:spPr>
      </p:pic>
      <p:sp>
        <p:nvSpPr>
          <p:cNvPr id="6" name="Rectangle 5">
            <a:extLst>
              <a:ext uri="{FF2B5EF4-FFF2-40B4-BE49-F238E27FC236}">
                <a16:creationId xmlns:a16="http://schemas.microsoft.com/office/drawing/2014/main" id="{985801CE-EE43-3DDC-676F-DD68FA6B9D94}"/>
              </a:ext>
            </a:extLst>
          </p:cNvPr>
          <p:cNvSpPr/>
          <p:nvPr/>
        </p:nvSpPr>
        <p:spPr>
          <a:xfrm>
            <a:off x="4637593" y="1733799"/>
            <a:ext cx="3221787" cy="1754326"/>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bg1"/>
                </a:solidFill>
                <a:effectLst>
                  <a:outerShdw blurRad="12700" dist="38100" dir="2700000" algn="tl" rotWithShape="0">
                    <a:schemeClr val="bg1">
                      <a:lumMod val="50000"/>
                    </a:schemeClr>
                  </a:outerShdw>
                </a:effectLst>
              </a:rPr>
              <a:t>T</a:t>
            </a:r>
            <a:r>
              <a:rPr lang="en-US" sz="5400" b="1" dirty="0">
                <a:ln w="9525">
                  <a:solidFill>
                    <a:schemeClr val="bg1"/>
                  </a:solidFill>
                  <a:prstDash val="solid"/>
                </a:ln>
                <a:solidFill>
                  <a:schemeClr val="bg1"/>
                </a:solidFill>
                <a:effectLst>
                  <a:outerShdw blurRad="12700" dist="38100" dir="2700000" algn="tl" rotWithShape="0">
                    <a:schemeClr val="bg1">
                      <a:lumMod val="50000"/>
                    </a:schemeClr>
                  </a:outerShdw>
                </a:effectLst>
              </a:rPr>
              <a:t>HANK YOU</a:t>
            </a:r>
            <a:endParaRPr lang="en-US" sz="5400" b="1" cap="none" spc="0" dirty="0">
              <a:ln w="9525">
                <a:solidFill>
                  <a:schemeClr val="bg1"/>
                </a:solidFill>
                <a:prstDash val="solid"/>
              </a:ln>
              <a:solidFill>
                <a:schemeClr val="bg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233029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extBox 1">
            <a:extLst>
              <a:ext uri="{FF2B5EF4-FFF2-40B4-BE49-F238E27FC236}">
                <a16:creationId xmlns:a16="http://schemas.microsoft.com/office/drawing/2014/main" id="{A89C2978-6EE3-2A08-38F3-EE69E58A2BF6}"/>
              </a:ext>
            </a:extLst>
          </p:cNvPr>
          <p:cNvSpPr txBox="1"/>
          <p:nvPr/>
        </p:nvSpPr>
        <p:spPr>
          <a:xfrm>
            <a:off x="4955458" y="639097"/>
            <a:ext cx="6593075" cy="1612490"/>
          </a:xfrm>
          <a:prstGeom prst="rect">
            <a:avLst/>
          </a:prstGeom>
        </p:spPr>
        <p:txBody>
          <a:bodyPr vert="horz" lIns="91440" tIns="45720" rIns="91440" bIns="45720" rtlCol="0" anchor="ctr">
            <a:normAutofit/>
          </a:bodyPr>
          <a:lstStyle/>
          <a:p>
            <a:pPr>
              <a:spcBef>
                <a:spcPct val="0"/>
              </a:spcBef>
              <a:spcAft>
                <a:spcPts val="600"/>
              </a:spcAft>
            </a:pPr>
            <a:r>
              <a:rPr lang="en-US" sz="3600" cap="all">
                <a:ln w="3175" cmpd="sng">
                  <a:noFill/>
                </a:ln>
                <a:latin typeface="+mj-lt"/>
                <a:ea typeface="+mj-ea"/>
                <a:cs typeface="+mj-cs"/>
              </a:rPr>
              <a:t>WHAT IS WEB- DESIGNING?</a:t>
            </a:r>
          </a:p>
        </p:txBody>
      </p:sp>
      <p:pic>
        <p:nvPicPr>
          <p:cNvPr id="5" name="Picture 4" descr="Sphere of mesh and nodes">
            <a:extLst>
              <a:ext uri="{FF2B5EF4-FFF2-40B4-BE49-F238E27FC236}">
                <a16:creationId xmlns:a16="http://schemas.microsoft.com/office/drawing/2014/main" id="{E108B88B-06CC-726A-C28E-139CDE6498F8}"/>
              </a:ext>
            </a:extLst>
          </p:cNvPr>
          <p:cNvPicPr>
            <a:picLocks noChangeAspect="1"/>
          </p:cNvPicPr>
          <p:nvPr/>
        </p:nvPicPr>
        <p:blipFill rotWithShape="1">
          <a:blip r:embed="rId4"/>
          <a:srcRect l="40144" r="9156"/>
          <a:stretch/>
        </p:blipFill>
        <p:spPr>
          <a:xfrm>
            <a:off x="20" y="975"/>
            <a:ext cx="4635988" cy="6858000"/>
          </a:xfrm>
          <a:prstGeom prst="rect">
            <a:avLst/>
          </a:prstGeom>
        </p:spPr>
      </p:pic>
      <p:sp>
        <p:nvSpPr>
          <p:cNvPr id="3" name="TextBox 2">
            <a:extLst>
              <a:ext uri="{FF2B5EF4-FFF2-40B4-BE49-F238E27FC236}">
                <a16:creationId xmlns:a16="http://schemas.microsoft.com/office/drawing/2014/main" id="{7C7A2438-AD6C-26B2-3DEB-CB7818E521C6}"/>
              </a:ext>
            </a:extLst>
          </p:cNvPr>
          <p:cNvSpPr txBox="1"/>
          <p:nvPr/>
        </p:nvSpPr>
        <p:spPr>
          <a:xfrm>
            <a:off x="4955458" y="2251587"/>
            <a:ext cx="6593075" cy="3972232"/>
          </a:xfrm>
          <a:prstGeom prst="rect">
            <a:avLst/>
          </a:prstGeom>
        </p:spPr>
        <p:txBody>
          <a:bodyPr vert="horz" lIns="91440" tIns="45720" rIns="91440" bIns="45720" rtlCol="0" anchor="ctr">
            <a:normAutofit/>
          </a:bodyPr>
          <a:lstStyle/>
          <a:p>
            <a:pPr>
              <a:spcAft>
                <a:spcPts val="1000"/>
              </a:spcAft>
              <a:buClr>
                <a:schemeClr val="tx1"/>
              </a:buClr>
              <a:buSzPct val="100000"/>
              <a:buFont typeface="Arial"/>
              <a:buChar char="•"/>
            </a:pPr>
            <a:r>
              <a:rPr lang="en-US"/>
              <a:t>Web Designing is Planning and Creation of Websites. It deals with the process of developing a website. Web Designing ranges from creating plaintext pages to complex web-based applications, social network applications and electronic business applications.</a:t>
            </a:r>
          </a:p>
          <a:p>
            <a:pPr>
              <a:spcAft>
                <a:spcPts val="1000"/>
              </a:spcAft>
              <a:buClr>
                <a:schemeClr val="tx1"/>
              </a:buClr>
              <a:buSzPct val="100000"/>
              <a:buFont typeface="Arial"/>
              <a:buChar char="•"/>
            </a:pPr>
            <a:r>
              <a:rPr lang="en-US"/>
              <a:t>It involves creating the visual and functional elements of websites or web applications. It encompasses various aspects, including layout, color scheme, typography, graphics, images, and interactive features, all aimed at enhancing user experience and achieving the website's objectives.</a:t>
            </a:r>
          </a:p>
        </p:txBody>
      </p:sp>
    </p:spTree>
    <p:extLst>
      <p:ext uri="{BB962C8B-B14F-4D97-AF65-F5344CB8AC3E}">
        <p14:creationId xmlns:p14="http://schemas.microsoft.com/office/powerpoint/2010/main" val="1261017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03317B-6681-20A3-06A6-97733059BDC0}"/>
              </a:ext>
            </a:extLst>
          </p:cNvPr>
          <p:cNvSpPr txBox="1"/>
          <p:nvPr/>
        </p:nvSpPr>
        <p:spPr>
          <a:xfrm>
            <a:off x="3338660" y="339365"/>
            <a:ext cx="5514680" cy="830997"/>
          </a:xfrm>
          <a:prstGeom prst="rect">
            <a:avLst/>
          </a:prstGeom>
          <a:solidFill>
            <a:schemeClr val="bg2">
              <a:lumMod val="75000"/>
            </a:schemeClr>
          </a:solidFill>
        </p:spPr>
        <p:txBody>
          <a:bodyPr wrap="square" rtlCol="0">
            <a:spAutoFit/>
          </a:bodyPr>
          <a:lstStyle/>
          <a:p>
            <a:pPr algn="ctr"/>
            <a:r>
              <a:rPr lang="en-IN" sz="4800" dirty="0">
                <a:latin typeface="Algerian" panose="04020705040A02060702" pitchFamily="82" charset="0"/>
              </a:rPr>
              <a:t>INTRODUCTION</a:t>
            </a:r>
            <a:r>
              <a:rPr lang="en-IN" sz="3600" dirty="0">
                <a:latin typeface="Algerian" panose="04020705040A02060702" pitchFamily="82" charset="0"/>
              </a:rPr>
              <a:t> </a:t>
            </a:r>
          </a:p>
        </p:txBody>
      </p:sp>
      <p:sp>
        <p:nvSpPr>
          <p:cNvPr id="3" name="TextBox 2">
            <a:extLst>
              <a:ext uri="{FF2B5EF4-FFF2-40B4-BE49-F238E27FC236}">
                <a16:creationId xmlns:a16="http://schemas.microsoft.com/office/drawing/2014/main" id="{BE55F9CE-D415-F78B-621F-80BA117D8817}"/>
              </a:ext>
            </a:extLst>
          </p:cNvPr>
          <p:cNvSpPr txBox="1"/>
          <p:nvPr/>
        </p:nvSpPr>
        <p:spPr>
          <a:xfrm>
            <a:off x="744718" y="1630837"/>
            <a:ext cx="10887958" cy="3539430"/>
          </a:xfrm>
          <a:prstGeom prst="rect">
            <a:avLst/>
          </a:prstGeom>
          <a:noFill/>
        </p:spPr>
        <p:txBody>
          <a:bodyPr wrap="square" rtlCol="0">
            <a:spAutoFit/>
          </a:bodyPr>
          <a:lstStyle/>
          <a:p>
            <a:pPr marL="285750" indent="-285750">
              <a:buFont typeface="Wingdings" panose="05000000000000000000" pitchFamily="2" charset="2"/>
              <a:buChar char="v"/>
            </a:pPr>
            <a:r>
              <a:rPr lang="en-IN" sz="2800" b="1" dirty="0"/>
              <a:t> Project Details: </a:t>
            </a:r>
          </a:p>
          <a:p>
            <a:r>
              <a:rPr lang="en-IN" sz="2800" dirty="0"/>
              <a:t>    </a:t>
            </a:r>
            <a:r>
              <a:rPr lang="en-IN" sz="2800" b="1" dirty="0"/>
              <a:t>Title</a:t>
            </a:r>
            <a:r>
              <a:rPr lang="en-IN" sz="2800" dirty="0"/>
              <a:t> : Rising Star Sports Institute</a:t>
            </a:r>
          </a:p>
          <a:p>
            <a:r>
              <a:rPr lang="en-IN" sz="2800" dirty="0"/>
              <a:t>    </a:t>
            </a:r>
            <a:r>
              <a:rPr lang="en-IN" sz="2800" b="1" dirty="0"/>
              <a:t>Type</a:t>
            </a:r>
            <a:r>
              <a:rPr lang="en-IN" sz="2800" dirty="0"/>
              <a:t> : Sports Institute Website</a:t>
            </a:r>
          </a:p>
          <a:p>
            <a:endParaRPr lang="en-IN" sz="2800" dirty="0"/>
          </a:p>
          <a:p>
            <a:pPr marL="457200" indent="-457200">
              <a:buFont typeface="Wingdings" panose="05000000000000000000" pitchFamily="2" charset="2"/>
              <a:buChar char="v"/>
            </a:pPr>
            <a:r>
              <a:rPr lang="en-IN" sz="2800" b="1" dirty="0"/>
              <a:t>Technology Used:   </a:t>
            </a:r>
          </a:p>
          <a:p>
            <a:pPr marL="514350" indent="-514350">
              <a:buFont typeface="+mj-lt"/>
              <a:buAutoNum type="arabicPeriod"/>
            </a:pPr>
            <a:r>
              <a:rPr lang="en-IN" sz="2800" dirty="0"/>
              <a:t>Hyper Text Markup Language</a:t>
            </a:r>
          </a:p>
          <a:p>
            <a:pPr marL="514350" indent="-514350">
              <a:buFont typeface="+mj-lt"/>
              <a:buAutoNum type="arabicPeriod"/>
            </a:pPr>
            <a:r>
              <a:rPr lang="en-IN" sz="2800" dirty="0"/>
              <a:t>Cascading Style Sheet  </a:t>
            </a:r>
          </a:p>
          <a:p>
            <a:pPr marL="514350" indent="-514350">
              <a:buFont typeface="+mj-lt"/>
              <a:buAutoNum type="arabicPeriod"/>
            </a:pPr>
            <a:r>
              <a:rPr lang="en-IN" sz="2800" dirty="0"/>
              <a:t>Java Script    </a:t>
            </a:r>
          </a:p>
        </p:txBody>
      </p:sp>
      <p:cxnSp>
        <p:nvCxnSpPr>
          <p:cNvPr id="5" name="Straight Connector 4">
            <a:extLst>
              <a:ext uri="{FF2B5EF4-FFF2-40B4-BE49-F238E27FC236}">
                <a16:creationId xmlns:a16="http://schemas.microsoft.com/office/drawing/2014/main" id="{192E286A-0568-EEB6-F30E-67E630F4FA4D}"/>
              </a:ext>
            </a:extLst>
          </p:cNvPr>
          <p:cNvCxnSpPr/>
          <p:nvPr/>
        </p:nvCxnSpPr>
        <p:spPr>
          <a:xfrm>
            <a:off x="1178351" y="2064470"/>
            <a:ext cx="2160309" cy="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658587D-C067-88DF-F34E-6F44F9E35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8697" y="1387115"/>
            <a:ext cx="4762500" cy="4762500"/>
          </a:xfrm>
          <a:prstGeom prst="rect">
            <a:avLst/>
          </a:prstGeom>
        </p:spPr>
      </p:pic>
      <p:cxnSp>
        <p:nvCxnSpPr>
          <p:cNvPr id="16" name="Straight Connector 15">
            <a:extLst>
              <a:ext uri="{FF2B5EF4-FFF2-40B4-BE49-F238E27FC236}">
                <a16:creationId xmlns:a16="http://schemas.microsoft.com/office/drawing/2014/main" id="{1029AFB5-F4EE-A8DB-863D-45A448D2C409}"/>
              </a:ext>
            </a:extLst>
          </p:cNvPr>
          <p:cNvCxnSpPr/>
          <p:nvPr/>
        </p:nvCxnSpPr>
        <p:spPr>
          <a:xfrm>
            <a:off x="1282045" y="3768365"/>
            <a:ext cx="25546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5591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31BEC9-C0D9-F2DF-94B9-C456528D4A4F}"/>
              </a:ext>
            </a:extLst>
          </p:cNvPr>
          <p:cNvSpPr txBox="1"/>
          <p:nvPr/>
        </p:nvSpPr>
        <p:spPr>
          <a:xfrm>
            <a:off x="2570375" y="311566"/>
            <a:ext cx="7051249" cy="646331"/>
          </a:xfrm>
          <a:prstGeom prst="rect">
            <a:avLst/>
          </a:prstGeom>
          <a:noFill/>
          <a:ln>
            <a:solidFill>
              <a:schemeClr val="tx1"/>
            </a:solidFill>
          </a:ln>
        </p:spPr>
        <p:txBody>
          <a:bodyPr wrap="square" rtlCol="0">
            <a:spAutoFit/>
          </a:bodyPr>
          <a:lstStyle/>
          <a:p>
            <a:r>
              <a:rPr lang="en-IN" sz="3600" dirty="0">
                <a:latin typeface="Elephant" panose="02020904090505020303" pitchFamily="18" charset="0"/>
              </a:rPr>
              <a:t>	Home page of the Website</a:t>
            </a:r>
          </a:p>
        </p:txBody>
      </p:sp>
      <p:sp>
        <p:nvSpPr>
          <p:cNvPr id="5" name="Right Brace 4">
            <a:extLst>
              <a:ext uri="{FF2B5EF4-FFF2-40B4-BE49-F238E27FC236}">
                <a16:creationId xmlns:a16="http://schemas.microsoft.com/office/drawing/2014/main" id="{6FC11AF1-D41E-0CF2-A606-37BDF1B402A7}"/>
              </a:ext>
            </a:extLst>
          </p:cNvPr>
          <p:cNvSpPr/>
          <p:nvPr/>
        </p:nvSpPr>
        <p:spPr>
          <a:xfrm>
            <a:off x="9898144" y="1534745"/>
            <a:ext cx="113121" cy="104637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 name="TextBox 5">
            <a:extLst>
              <a:ext uri="{FF2B5EF4-FFF2-40B4-BE49-F238E27FC236}">
                <a16:creationId xmlns:a16="http://schemas.microsoft.com/office/drawing/2014/main" id="{9885E6CF-8D49-32B3-C9F8-E212FFB83AE7}"/>
              </a:ext>
            </a:extLst>
          </p:cNvPr>
          <p:cNvSpPr txBox="1"/>
          <p:nvPr/>
        </p:nvSpPr>
        <p:spPr>
          <a:xfrm>
            <a:off x="10059744" y="1839216"/>
            <a:ext cx="1743959" cy="400110"/>
          </a:xfrm>
          <a:prstGeom prst="rect">
            <a:avLst/>
          </a:prstGeom>
          <a:solidFill>
            <a:schemeClr val="tx1"/>
          </a:solidFill>
          <a:ln>
            <a:solidFill>
              <a:schemeClr val="bg1"/>
            </a:solidFill>
          </a:ln>
        </p:spPr>
        <p:txBody>
          <a:bodyPr wrap="square" rtlCol="0">
            <a:spAutoFit/>
          </a:bodyPr>
          <a:lstStyle/>
          <a:p>
            <a:r>
              <a:rPr lang="en-IN" sz="2000" dirty="0">
                <a:solidFill>
                  <a:schemeClr val="bg1"/>
                </a:solidFill>
              </a:rPr>
              <a:t>Navigation Bar</a:t>
            </a:r>
          </a:p>
        </p:txBody>
      </p:sp>
      <p:sp>
        <p:nvSpPr>
          <p:cNvPr id="7" name="Right Brace 6">
            <a:extLst>
              <a:ext uri="{FF2B5EF4-FFF2-40B4-BE49-F238E27FC236}">
                <a16:creationId xmlns:a16="http://schemas.microsoft.com/office/drawing/2014/main" id="{3612F7ED-1622-E025-49FB-AF236528652F}"/>
              </a:ext>
            </a:extLst>
          </p:cNvPr>
          <p:cNvSpPr/>
          <p:nvPr/>
        </p:nvSpPr>
        <p:spPr>
          <a:xfrm>
            <a:off x="9898144" y="2787638"/>
            <a:ext cx="433633" cy="297415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TextBox 7">
            <a:extLst>
              <a:ext uri="{FF2B5EF4-FFF2-40B4-BE49-F238E27FC236}">
                <a16:creationId xmlns:a16="http://schemas.microsoft.com/office/drawing/2014/main" id="{D186FABC-40BC-4EC3-47CE-0E5224A3E95A}"/>
              </a:ext>
            </a:extLst>
          </p:cNvPr>
          <p:cNvSpPr txBox="1"/>
          <p:nvPr/>
        </p:nvSpPr>
        <p:spPr>
          <a:xfrm>
            <a:off x="10380256" y="4074665"/>
            <a:ext cx="886120" cy="400110"/>
          </a:xfrm>
          <a:prstGeom prst="rect">
            <a:avLst/>
          </a:prstGeom>
          <a:solidFill>
            <a:schemeClr val="tx1"/>
          </a:solidFill>
        </p:spPr>
        <p:txBody>
          <a:bodyPr wrap="square" rtlCol="0">
            <a:spAutoFit/>
          </a:bodyPr>
          <a:lstStyle/>
          <a:p>
            <a:pPr algn="ctr"/>
            <a:r>
              <a:rPr lang="en-IN" sz="2000" dirty="0">
                <a:solidFill>
                  <a:schemeClr val="bg1"/>
                </a:solidFill>
              </a:rPr>
              <a:t>Poster</a:t>
            </a:r>
          </a:p>
        </p:txBody>
      </p:sp>
      <p:pic>
        <p:nvPicPr>
          <p:cNvPr id="9" name="Picture 8">
            <a:extLst>
              <a:ext uri="{FF2B5EF4-FFF2-40B4-BE49-F238E27FC236}">
                <a16:creationId xmlns:a16="http://schemas.microsoft.com/office/drawing/2014/main" id="{58B5C163-BCF1-CFD4-46F7-09ECB9B6D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030" y="1267957"/>
            <a:ext cx="8749004" cy="4634238"/>
          </a:xfrm>
          <a:prstGeom prst="rect">
            <a:avLst/>
          </a:prstGeom>
        </p:spPr>
      </p:pic>
    </p:spTree>
    <p:extLst>
      <p:ext uri="{BB962C8B-B14F-4D97-AF65-F5344CB8AC3E}">
        <p14:creationId xmlns:p14="http://schemas.microsoft.com/office/powerpoint/2010/main" val="4223094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C2D262-78AA-3D92-18CB-C1BE8840DB59}"/>
              </a:ext>
            </a:extLst>
          </p:cNvPr>
          <p:cNvSpPr txBox="1"/>
          <p:nvPr/>
        </p:nvSpPr>
        <p:spPr>
          <a:xfrm>
            <a:off x="2510750" y="170088"/>
            <a:ext cx="7170497" cy="707886"/>
          </a:xfrm>
          <a:prstGeom prst="rect">
            <a:avLst/>
          </a:prstGeom>
          <a:solidFill>
            <a:schemeClr val="bg2">
              <a:lumMod val="75000"/>
            </a:schemeClr>
          </a:solidFill>
          <a:ln>
            <a:solidFill>
              <a:schemeClr val="tx1"/>
            </a:solidFill>
          </a:ln>
        </p:spPr>
        <p:txBody>
          <a:bodyPr wrap="square" rtlCol="0">
            <a:spAutoFit/>
          </a:bodyPr>
          <a:lstStyle/>
          <a:p>
            <a:r>
              <a:rPr lang="en-IN" sz="4000" dirty="0">
                <a:latin typeface="Eras Demi ITC" panose="020B0805030504020804" pitchFamily="34" charset="0"/>
                <a:cs typeface="Forte Forward" panose="020F0502020204030204" pitchFamily="2" charset="0"/>
              </a:rPr>
              <a:t>       News Page of Website  </a:t>
            </a:r>
          </a:p>
        </p:txBody>
      </p:sp>
      <p:sp>
        <p:nvSpPr>
          <p:cNvPr id="7" name="TextBox 6">
            <a:extLst>
              <a:ext uri="{FF2B5EF4-FFF2-40B4-BE49-F238E27FC236}">
                <a16:creationId xmlns:a16="http://schemas.microsoft.com/office/drawing/2014/main" id="{4C705FF8-0E00-3A6E-9297-226491C10862}"/>
              </a:ext>
            </a:extLst>
          </p:cNvPr>
          <p:cNvSpPr txBox="1"/>
          <p:nvPr/>
        </p:nvSpPr>
        <p:spPr>
          <a:xfrm>
            <a:off x="1005634" y="5587701"/>
            <a:ext cx="12441497" cy="523220"/>
          </a:xfrm>
          <a:prstGeom prst="rect">
            <a:avLst/>
          </a:prstGeom>
          <a:noFill/>
        </p:spPr>
        <p:txBody>
          <a:bodyPr wrap="square" rtlCol="0">
            <a:spAutoFit/>
          </a:bodyPr>
          <a:lstStyle/>
          <a:p>
            <a:r>
              <a:rPr lang="en-IN" sz="2800" dirty="0">
                <a:latin typeface="Arial Rounded MT Bold" panose="020F0704030504030204" pitchFamily="34" charset="0"/>
              </a:rPr>
              <a:t>This Page contain tiles which shows  Information  and news</a:t>
            </a:r>
          </a:p>
        </p:txBody>
      </p:sp>
      <p:pic>
        <p:nvPicPr>
          <p:cNvPr id="5" name="Picture 4">
            <a:extLst>
              <a:ext uri="{FF2B5EF4-FFF2-40B4-BE49-F238E27FC236}">
                <a16:creationId xmlns:a16="http://schemas.microsoft.com/office/drawing/2014/main" id="{CF57C5BC-6B01-49D8-E35D-08AB79B53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441" y="1282735"/>
            <a:ext cx="7857113" cy="4161815"/>
          </a:xfrm>
          <a:prstGeom prst="rect">
            <a:avLst/>
          </a:prstGeom>
        </p:spPr>
      </p:pic>
    </p:spTree>
    <p:extLst>
      <p:ext uri="{BB962C8B-B14F-4D97-AF65-F5344CB8AC3E}">
        <p14:creationId xmlns:p14="http://schemas.microsoft.com/office/powerpoint/2010/main" val="1956581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7B86EB-B326-E58D-1E95-B21FE2807528}"/>
              </a:ext>
            </a:extLst>
          </p:cNvPr>
          <p:cNvSpPr txBox="1"/>
          <p:nvPr/>
        </p:nvSpPr>
        <p:spPr>
          <a:xfrm>
            <a:off x="3719484" y="339166"/>
            <a:ext cx="4753032" cy="707886"/>
          </a:xfrm>
          <a:prstGeom prst="rect">
            <a:avLst/>
          </a:prstGeom>
          <a:noFill/>
        </p:spPr>
        <p:txBody>
          <a:bodyPr wrap="square" rtlCol="0">
            <a:spAutoFit/>
          </a:bodyPr>
          <a:lstStyle/>
          <a:p>
            <a:r>
              <a:rPr lang="en-IN" sz="4000" dirty="0">
                <a:latin typeface="Algerian" panose="04020705040A02060702" pitchFamily="82" charset="0"/>
              </a:rPr>
              <a:t>Admission  page</a:t>
            </a:r>
          </a:p>
        </p:txBody>
      </p:sp>
      <p:cxnSp>
        <p:nvCxnSpPr>
          <p:cNvPr id="8" name="Straight Arrow Connector 7">
            <a:extLst>
              <a:ext uri="{FF2B5EF4-FFF2-40B4-BE49-F238E27FC236}">
                <a16:creationId xmlns:a16="http://schemas.microsoft.com/office/drawing/2014/main" id="{8AC2CF8B-FBA8-7FB1-0FC1-7F6136463311}"/>
              </a:ext>
            </a:extLst>
          </p:cNvPr>
          <p:cNvCxnSpPr>
            <a:cxnSpLocks/>
          </p:cNvCxnSpPr>
          <p:nvPr/>
        </p:nvCxnSpPr>
        <p:spPr>
          <a:xfrm flipH="1">
            <a:off x="7098384" y="4487159"/>
            <a:ext cx="1611983" cy="1489435"/>
          </a:xfrm>
          <a:prstGeom prst="straightConnector1">
            <a:avLst/>
          </a:prstGeom>
          <a:ln>
            <a:solidFill>
              <a:schemeClr val="bg2"/>
            </a:solidFill>
            <a:tailEnd type="triangle"/>
          </a:ln>
          <a:scene3d>
            <a:camera prst="isometricOffAxis2Left"/>
            <a:lightRig rig="threePt" dir="t"/>
          </a:scene3d>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94B204F-C6B2-8812-012C-A1BDC51A3265}"/>
              </a:ext>
            </a:extLst>
          </p:cNvPr>
          <p:cNvSpPr txBox="1"/>
          <p:nvPr/>
        </p:nvSpPr>
        <p:spPr>
          <a:xfrm>
            <a:off x="10140386" y="3134733"/>
            <a:ext cx="1947983" cy="923330"/>
          </a:xfrm>
          <a:prstGeom prst="rect">
            <a:avLst/>
          </a:prstGeom>
          <a:solidFill>
            <a:schemeClr val="bg1"/>
          </a:solidFill>
        </p:spPr>
        <p:txBody>
          <a:bodyPr wrap="square" rtlCol="0">
            <a:spAutoFit/>
          </a:bodyPr>
          <a:lstStyle/>
          <a:p>
            <a:pPr algn="ctr"/>
            <a:r>
              <a:rPr lang="en-IN" dirty="0">
                <a:latin typeface="Arial Rounded MT Bold" panose="020F0704030504030204" pitchFamily="34" charset="0"/>
              </a:rPr>
              <a:t>Click here to</a:t>
            </a:r>
          </a:p>
          <a:p>
            <a:pPr algn="ctr"/>
            <a:r>
              <a:rPr lang="en-IN" dirty="0">
                <a:latin typeface="Arial Rounded MT Bold" panose="020F0704030504030204" pitchFamily="34" charset="0"/>
              </a:rPr>
              <a:t> print the</a:t>
            </a:r>
          </a:p>
          <a:p>
            <a:pPr algn="ctr"/>
            <a:r>
              <a:rPr lang="en-IN" dirty="0">
                <a:latin typeface="Arial Rounded MT Bold" panose="020F0704030504030204" pitchFamily="34" charset="0"/>
              </a:rPr>
              <a:t> receipt </a:t>
            </a:r>
          </a:p>
        </p:txBody>
      </p:sp>
      <p:sp>
        <p:nvSpPr>
          <p:cNvPr id="14" name="TextBox 13">
            <a:extLst>
              <a:ext uri="{FF2B5EF4-FFF2-40B4-BE49-F238E27FC236}">
                <a16:creationId xmlns:a16="http://schemas.microsoft.com/office/drawing/2014/main" id="{3F4D0E18-01AE-0B9E-8A60-3A139C5A420E}"/>
              </a:ext>
            </a:extLst>
          </p:cNvPr>
          <p:cNvSpPr txBox="1"/>
          <p:nvPr/>
        </p:nvSpPr>
        <p:spPr>
          <a:xfrm>
            <a:off x="111967" y="3396343"/>
            <a:ext cx="1954493" cy="400110"/>
          </a:xfrm>
          <a:prstGeom prst="rect">
            <a:avLst/>
          </a:prstGeom>
          <a:solidFill>
            <a:schemeClr val="bg1"/>
          </a:solidFill>
        </p:spPr>
        <p:txBody>
          <a:bodyPr wrap="square" rtlCol="0">
            <a:spAutoFit/>
          </a:bodyPr>
          <a:lstStyle/>
          <a:p>
            <a:pPr algn="ctr"/>
            <a:r>
              <a:rPr lang="en-IN" sz="2000" dirty="0">
                <a:latin typeface="Arial Rounded MT Bold" panose="020F0704030504030204" pitchFamily="34" charset="0"/>
              </a:rPr>
              <a:t>Fill the Form </a:t>
            </a:r>
          </a:p>
        </p:txBody>
      </p:sp>
      <p:pic>
        <p:nvPicPr>
          <p:cNvPr id="5" name="Picture 4">
            <a:extLst>
              <a:ext uri="{FF2B5EF4-FFF2-40B4-BE49-F238E27FC236}">
                <a16:creationId xmlns:a16="http://schemas.microsoft.com/office/drawing/2014/main" id="{F4663B4D-DB6D-922E-AB05-8DE7866AB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891" y="1338438"/>
            <a:ext cx="7718218" cy="4627889"/>
          </a:xfrm>
          <a:prstGeom prst="rect">
            <a:avLst/>
          </a:prstGeom>
        </p:spPr>
      </p:pic>
      <p:cxnSp>
        <p:nvCxnSpPr>
          <p:cNvPr id="7" name="Straight Arrow Connector 6">
            <a:extLst>
              <a:ext uri="{FF2B5EF4-FFF2-40B4-BE49-F238E27FC236}">
                <a16:creationId xmlns:a16="http://schemas.microsoft.com/office/drawing/2014/main" id="{8B6251CB-168A-F851-11D3-DF20C59919E8}"/>
              </a:ext>
            </a:extLst>
          </p:cNvPr>
          <p:cNvCxnSpPr>
            <a:cxnSpLocks/>
          </p:cNvCxnSpPr>
          <p:nvPr/>
        </p:nvCxnSpPr>
        <p:spPr>
          <a:xfrm flipH="1">
            <a:off x="7641771" y="3881535"/>
            <a:ext cx="2474193" cy="12596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01263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8E5976-9EB1-E1E7-6282-2875E161AD94}"/>
              </a:ext>
            </a:extLst>
          </p:cNvPr>
          <p:cNvSpPr txBox="1"/>
          <p:nvPr/>
        </p:nvSpPr>
        <p:spPr>
          <a:xfrm>
            <a:off x="3880429" y="214210"/>
            <a:ext cx="5550816" cy="769441"/>
          </a:xfrm>
          <a:prstGeom prst="rect">
            <a:avLst/>
          </a:prstGeom>
          <a:noFill/>
        </p:spPr>
        <p:txBody>
          <a:bodyPr wrap="square" rtlCol="0">
            <a:spAutoFit/>
          </a:bodyPr>
          <a:lstStyle/>
          <a:p>
            <a:r>
              <a:rPr lang="en-IN" sz="4400" dirty="0">
                <a:latin typeface="Algerian" panose="04020705040A02060702" pitchFamily="82" charset="0"/>
              </a:rPr>
              <a:t>Our champions</a:t>
            </a:r>
          </a:p>
        </p:txBody>
      </p:sp>
      <p:cxnSp>
        <p:nvCxnSpPr>
          <p:cNvPr id="7" name="Straight Arrow Connector 6">
            <a:extLst>
              <a:ext uri="{FF2B5EF4-FFF2-40B4-BE49-F238E27FC236}">
                <a16:creationId xmlns:a16="http://schemas.microsoft.com/office/drawing/2014/main" id="{13C67F7D-8E1C-DA10-6C0F-57647218D254}"/>
              </a:ext>
            </a:extLst>
          </p:cNvPr>
          <p:cNvCxnSpPr>
            <a:cxnSpLocks/>
          </p:cNvCxnSpPr>
          <p:nvPr/>
        </p:nvCxnSpPr>
        <p:spPr>
          <a:xfrm flipH="1">
            <a:off x="7748833" y="4590854"/>
            <a:ext cx="2083324" cy="1470581"/>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47E931C-A5BE-5EE8-2E2E-7314F85BAF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921" y="1170263"/>
            <a:ext cx="9832157" cy="5248938"/>
          </a:xfrm>
          <a:prstGeom prst="rect">
            <a:avLst/>
          </a:prstGeom>
        </p:spPr>
      </p:pic>
    </p:spTree>
    <p:extLst>
      <p:ext uri="{BB962C8B-B14F-4D97-AF65-F5344CB8AC3E}">
        <p14:creationId xmlns:p14="http://schemas.microsoft.com/office/powerpoint/2010/main" val="2738865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B83069-1B80-78DB-9388-D29403A1F2A4}"/>
              </a:ext>
            </a:extLst>
          </p:cNvPr>
          <p:cNvSpPr txBox="1"/>
          <p:nvPr/>
        </p:nvSpPr>
        <p:spPr>
          <a:xfrm>
            <a:off x="1568787" y="277215"/>
            <a:ext cx="9627948" cy="707886"/>
          </a:xfrm>
          <a:prstGeom prst="rect">
            <a:avLst/>
          </a:prstGeom>
          <a:noFill/>
        </p:spPr>
        <p:txBody>
          <a:bodyPr wrap="square" rtlCol="0">
            <a:spAutoFit/>
          </a:bodyPr>
          <a:lstStyle/>
          <a:p>
            <a:r>
              <a:rPr lang="en-IN" sz="4000" dirty="0">
                <a:latin typeface="Algerian" panose="04020705040A02060702" pitchFamily="82" charset="0"/>
              </a:rPr>
              <a:t>Printed receipt of Admission form</a:t>
            </a:r>
          </a:p>
        </p:txBody>
      </p:sp>
      <p:sp>
        <p:nvSpPr>
          <p:cNvPr id="9" name="TextBox 8">
            <a:extLst>
              <a:ext uri="{FF2B5EF4-FFF2-40B4-BE49-F238E27FC236}">
                <a16:creationId xmlns:a16="http://schemas.microsoft.com/office/drawing/2014/main" id="{15CA0289-1CBF-25CA-BB4C-EC155716301B}"/>
              </a:ext>
            </a:extLst>
          </p:cNvPr>
          <p:cNvSpPr txBox="1"/>
          <p:nvPr/>
        </p:nvSpPr>
        <p:spPr>
          <a:xfrm>
            <a:off x="1800096" y="6050181"/>
            <a:ext cx="8683828" cy="461665"/>
          </a:xfrm>
          <a:prstGeom prst="rect">
            <a:avLst/>
          </a:prstGeom>
          <a:noFill/>
        </p:spPr>
        <p:txBody>
          <a:bodyPr wrap="square" rtlCol="0">
            <a:spAutoFit/>
          </a:bodyPr>
          <a:lstStyle/>
          <a:p>
            <a:pPr algn="ctr"/>
            <a:r>
              <a:rPr lang="en-IN" sz="2400" dirty="0">
                <a:latin typeface="Tw Cen MT" panose="020B0602020104020603" pitchFamily="34" charset="0"/>
              </a:rPr>
              <a:t>Students can use this receipt for their future references </a:t>
            </a:r>
          </a:p>
        </p:txBody>
      </p:sp>
      <p:pic>
        <p:nvPicPr>
          <p:cNvPr id="5" name="Picture 4">
            <a:extLst>
              <a:ext uri="{FF2B5EF4-FFF2-40B4-BE49-F238E27FC236}">
                <a16:creationId xmlns:a16="http://schemas.microsoft.com/office/drawing/2014/main" id="{08800BC5-8AF4-5F60-2273-54981C43F5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9386" y="965720"/>
            <a:ext cx="8544538" cy="4982547"/>
          </a:xfrm>
          <a:prstGeom prst="rect">
            <a:avLst/>
          </a:prstGeom>
        </p:spPr>
      </p:pic>
    </p:spTree>
    <p:extLst>
      <p:ext uri="{BB962C8B-B14F-4D97-AF65-F5344CB8AC3E}">
        <p14:creationId xmlns:p14="http://schemas.microsoft.com/office/powerpoint/2010/main" val="81325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20359A-23B0-45A1-9978-74FD28D43146}"/>
              </a:ext>
            </a:extLst>
          </p:cNvPr>
          <p:cNvSpPr txBox="1"/>
          <p:nvPr/>
        </p:nvSpPr>
        <p:spPr>
          <a:xfrm>
            <a:off x="2519678" y="219413"/>
            <a:ext cx="7843101" cy="769441"/>
          </a:xfrm>
          <a:prstGeom prst="rect">
            <a:avLst/>
          </a:prstGeom>
          <a:noFill/>
        </p:spPr>
        <p:txBody>
          <a:bodyPr wrap="square" rtlCol="0">
            <a:spAutoFit/>
          </a:bodyPr>
          <a:lstStyle/>
          <a:p>
            <a:r>
              <a:rPr lang="en-IN" sz="4400" dirty="0">
                <a:latin typeface="Algerian" panose="04020705040A02060702" pitchFamily="82" charset="0"/>
              </a:rPr>
              <a:t>Contact page of website</a:t>
            </a:r>
          </a:p>
        </p:txBody>
      </p:sp>
      <p:sp>
        <p:nvSpPr>
          <p:cNvPr id="5" name="TextBox 4">
            <a:extLst>
              <a:ext uri="{FF2B5EF4-FFF2-40B4-BE49-F238E27FC236}">
                <a16:creationId xmlns:a16="http://schemas.microsoft.com/office/drawing/2014/main" id="{E5EC4462-6FD6-D6A2-7E39-09BD602B58F0}"/>
              </a:ext>
            </a:extLst>
          </p:cNvPr>
          <p:cNvSpPr txBox="1"/>
          <p:nvPr/>
        </p:nvSpPr>
        <p:spPr>
          <a:xfrm>
            <a:off x="1380930" y="6155827"/>
            <a:ext cx="10488763" cy="461665"/>
          </a:xfrm>
          <a:prstGeom prst="rect">
            <a:avLst/>
          </a:prstGeom>
          <a:noFill/>
        </p:spPr>
        <p:txBody>
          <a:bodyPr wrap="square" rtlCol="0">
            <a:spAutoFit/>
          </a:bodyPr>
          <a:lstStyle/>
          <a:p>
            <a:r>
              <a:rPr lang="en-IN" sz="2400" dirty="0">
                <a:latin typeface="Arial Rounded MT Bold" panose="020F0704030504030204" pitchFamily="34" charset="0"/>
              </a:rPr>
              <a:t>This page gives information how to contact with Institute Authority</a:t>
            </a:r>
          </a:p>
        </p:txBody>
      </p:sp>
      <p:pic>
        <p:nvPicPr>
          <p:cNvPr id="6" name="Picture 5">
            <a:extLst>
              <a:ext uri="{FF2B5EF4-FFF2-40B4-BE49-F238E27FC236}">
                <a16:creationId xmlns:a16="http://schemas.microsoft.com/office/drawing/2014/main" id="{30515D14-DC0A-16B8-77C3-D1828EC89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680" y="1142443"/>
            <a:ext cx="9204381" cy="4904209"/>
          </a:xfrm>
          <a:prstGeom prst="rect">
            <a:avLst/>
          </a:prstGeom>
        </p:spPr>
      </p:pic>
    </p:spTree>
    <p:extLst>
      <p:ext uri="{BB962C8B-B14F-4D97-AF65-F5344CB8AC3E}">
        <p14:creationId xmlns:p14="http://schemas.microsoft.com/office/powerpoint/2010/main" val="15279773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docProps/app.xml><?xml version="1.0" encoding="utf-8"?>
<Properties xmlns="http://schemas.openxmlformats.org/officeDocument/2006/extended-properties" xmlns:vt="http://schemas.openxmlformats.org/officeDocument/2006/docPropsVTypes">
  <Template>TM03457452[[fn=Celestial]]</Template>
  <TotalTime>199</TotalTime>
  <Words>625</Words>
  <Application>Microsoft Office PowerPoint</Application>
  <PresentationFormat>Widescreen</PresentationFormat>
  <Paragraphs>65</Paragraphs>
  <Slides>17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Algerian</vt:lpstr>
      <vt:lpstr>Arial</vt:lpstr>
      <vt:lpstr>Arial Rounded MT Bold</vt:lpstr>
      <vt:lpstr>Calibri</vt:lpstr>
      <vt:lpstr>Calibri Light</vt:lpstr>
      <vt:lpstr>Elephant</vt:lpstr>
      <vt:lpstr>Eras Demi ITC</vt:lpstr>
      <vt:lpstr>Times New Roman</vt:lpstr>
      <vt:lpstr>Tw Cen MT</vt:lpstr>
      <vt:lpstr>Wingdings</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Komal Preet</dc:creator>
  <cp:lastModifiedBy>Ambika Ghosh</cp:lastModifiedBy>
  <cp:revision>5</cp:revision>
  <dcterms:created xsi:type="dcterms:W3CDTF">2023-09-28T16:07:42Z</dcterms:created>
  <dcterms:modified xsi:type="dcterms:W3CDTF">2023-11-26T12:58:10Z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2023-09-28T13:48:41Z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fa90a7e4-e9b6-4210-832d-242961ea2720</vt:lpwstr>
  </property>
  <property fmtid="{D5CDD505-2E9C-101B-9397-08002B2CF9AE}" pid="7" name="MSIP_Label_defa4170-0d19-0005-0004-bc88714345d2_ActionId">
    <vt:lpwstr>e6dea8c4-f648-4d7f-8b94-fce4af023f37</vt:lpwstr>
  </property>
  <property fmtid="{D5CDD505-2E9C-101B-9397-08002B2CF9AE}" pid="8" name="MSIP_Label_defa4170-0d19-0005-0004-bc88714345d2_ContentBits">
    <vt:lpwstr>0</vt:lpwstr>
  </property>
</Properties>
</file>